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6" r:id="rId2"/>
    <p:sldId id="1122" r:id="rId3"/>
    <p:sldId id="1153" r:id="rId4"/>
    <p:sldId id="1159" r:id="rId5"/>
    <p:sldId id="1187" r:id="rId6"/>
    <p:sldId id="1147" r:id="rId7"/>
    <p:sldId id="1150" r:id="rId8"/>
    <p:sldId id="1152" r:id="rId9"/>
    <p:sldId id="1145" r:id="rId10"/>
    <p:sldId id="1142" r:id="rId11"/>
    <p:sldId id="1162" r:id="rId12"/>
    <p:sldId id="1161" r:id="rId13"/>
    <p:sldId id="1167" r:id="rId14"/>
    <p:sldId id="1165" r:id="rId15"/>
    <p:sldId id="1166" r:id="rId16"/>
    <p:sldId id="1169" r:id="rId17"/>
    <p:sldId id="1184" r:id="rId18"/>
    <p:sldId id="1186" r:id="rId19"/>
    <p:sldId id="1181" r:id="rId20"/>
    <p:sldId id="1179" r:id="rId21"/>
    <p:sldId id="1170" r:id="rId22"/>
    <p:sldId id="1177" r:id="rId23"/>
    <p:sldId id="1182" r:id="rId24"/>
    <p:sldId id="1183" r:id="rId25"/>
    <p:sldId id="1189" r:id="rId26"/>
    <p:sldId id="1188" r:id="rId27"/>
    <p:sldId id="1190" r:id="rId28"/>
    <p:sldId id="1193" r:id="rId29"/>
    <p:sldId id="1194" r:id="rId30"/>
    <p:sldId id="1195" r:id="rId31"/>
    <p:sldId id="1191" r:id="rId32"/>
    <p:sldId id="1196" r:id="rId33"/>
    <p:sldId id="1192" r:id="rId34"/>
    <p:sldId id="1155" r:id="rId35"/>
    <p:sldId id="1143" r:id="rId36"/>
    <p:sldId id="1171" r:id="rId37"/>
    <p:sldId id="1154" r:id="rId38"/>
    <p:sldId id="1160" r:id="rId39"/>
    <p:sldId id="1157" r:id="rId40"/>
    <p:sldId id="118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2104D1-C6FF-4C97-BA83-0C112F1F83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DB8E251-A0EC-49E3-BA0A-B1E1238CA5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EAA7825-ABD5-4B4E-B66B-7E5B7F9E7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11/03/2022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E7CC547-31E1-4EF6-8A8E-2D11EA635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C843CF0-D8CC-4060-8799-ECD008187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172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05A93D-49C0-4600-830A-E9DC00A00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22E238D-1AAD-46C1-9383-C36039053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BFC0C5E-DC94-4E5B-B9C9-4D0D4914C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11/03/2022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AFA55AD-E31D-49A5-AEEA-4260547DA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99E9FD-627A-4366-B116-0440135C1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8883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BDECD10-0EA1-4725-8B7F-5979E7B7A7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F049F84-A48C-421C-9BAC-ADE8B1020B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219476-820A-40C8-A7F2-E1BCFC6D1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11/03/2022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4E5FB89-03AA-4280-8F62-A82E35788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0F45DED-15FA-4F61-B1F8-3717F097B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1595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:\CINETIQ\Users\Adrien\TEMPLATES_PPT\Photos\lhu_sur;  jnp_sur; mdc_sur; jda_sur-Photo1-2014-06.JPE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0" b="5057"/>
          <a:stretch/>
        </p:blipFill>
        <p:spPr bwMode="auto">
          <a:xfrm>
            <a:off x="-8466" y="-667647"/>
            <a:ext cx="12241593" cy="869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 userDrawn="1"/>
        </p:nvSpPr>
        <p:spPr>
          <a:xfrm rot="16200000">
            <a:off x="4160937" y="-2481166"/>
            <a:ext cx="3870130" cy="12192001"/>
          </a:xfrm>
          <a:prstGeom prst="rect">
            <a:avLst/>
          </a:prstGeom>
          <a:solidFill>
            <a:srgbClr val="52B5C0">
              <a:alpha val="8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0317" y="4375200"/>
            <a:ext cx="2700351" cy="89298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0244" y="1963738"/>
            <a:ext cx="11521500" cy="1143000"/>
          </a:xfrm>
        </p:spPr>
        <p:txBody>
          <a:bodyPr anchor="t" anchorCtr="0">
            <a:no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0"/>
          </p:nvPr>
        </p:nvSpPr>
        <p:spPr>
          <a:xfrm>
            <a:off x="330241" y="3927476"/>
            <a:ext cx="8281078" cy="480131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pPr lvl="0"/>
            <a:endParaRPr lang="fr-FR" dirty="0"/>
          </a:p>
        </p:txBody>
      </p:sp>
      <p:cxnSp>
        <p:nvCxnSpPr>
          <p:cNvPr id="8" name="Connecteur droit 7"/>
          <p:cNvCxnSpPr/>
          <p:nvPr userDrawn="1"/>
        </p:nvCxnSpPr>
        <p:spPr>
          <a:xfrm>
            <a:off x="336593" y="3841846"/>
            <a:ext cx="8287830" cy="1588"/>
          </a:xfrm>
          <a:prstGeom prst="line">
            <a:avLst/>
          </a:prstGeom>
          <a:ln w="38100" cmpd="sng">
            <a:solidFill>
              <a:srgbClr val="2D388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5774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e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72528"/>
            <a:ext cx="369464" cy="1069992"/>
          </a:xfrm>
          <a:prstGeom prst="rect">
            <a:avLst/>
          </a:prstGeom>
          <a:solidFill>
            <a:srgbClr val="52B5C0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3" name="Rectangle 12"/>
          <p:cNvSpPr/>
          <p:nvPr userDrawn="1"/>
        </p:nvSpPr>
        <p:spPr>
          <a:xfrm>
            <a:off x="11824123" y="172528"/>
            <a:ext cx="369464" cy="1069992"/>
          </a:xfrm>
          <a:prstGeom prst="rect">
            <a:avLst/>
          </a:prstGeom>
          <a:solidFill>
            <a:srgbClr val="52B5C0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4" name="ZoneTexte 13"/>
          <p:cNvSpPr txBox="1"/>
          <p:nvPr userDrawn="1"/>
        </p:nvSpPr>
        <p:spPr>
          <a:xfrm>
            <a:off x="11730975" y="506909"/>
            <a:ext cx="540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4125227-88BC-A944-8C46-050305ADF61E}" type="slidenum">
              <a:rPr lang="fr-FR" sz="1800" b="0" smtClean="0">
                <a:solidFill>
                  <a:srgbClr val="FFFFFF"/>
                </a:solidFill>
                <a:latin typeface="Helvetica "/>
                <a:cs typeface="Helvetica "/>
              </a:rPr>
              <a:pPr algn="ctr"/>
              <a:t>‹N°›</a:t>
            </a:fld>
            <a:endParaRPr lang="fr-FR" sz="1800" b="0">
              <a:solidFill>
                <a:srgbClr val="FFFFFF"/>
              </a:solidFill>
              <a:latin typeface="Helvetica "/>
              <a:cs typeface="Helvetica "/>
            </a:endParaRPr>
          </a:p>
        </p:txBody>
      </p:sp>
      <p:sp>
        <p:nvSpPr>
          <p:cNvPr id="15" name="Titre 14"/>
          <p:cNvSpPr>
            <a:spLocks noGrp="1"/>
          </p:cNvSpPr>
          <p:nvPr>
            <p:ph type="title"/>
          </p:nvPr>
        </p:nvSpPr>
        <p:spPr>
          <a:xfrm>
            <a:off x="509081" y="555924"/>
            <a:ext cx="11161453" cy="686596"/>
          </a:xfrm>
          <a:prstGeom prst="rect">
            <a:avLst/>
          </a:prstGeom>
        </p:spPr>
        <p:txBody>
          <a:bodyPr tIns="0" bIns="0">
            <a:normAutofit/>
          </a:bodyPr>
          <a:lstStyle>
            <a:lvl1pPr algn="l">
              <a:defRPr/>
            </a:lvl1pPr>
          </a:lstStyle>
          <a:p>
            <a:r>
              <a:rPr lang="fr-FR" dirty="0"/>
              <a:t>Modifiez le style du titre</a:t>
            </a:r>
          </a:p>
        </p:txBody>
      </p:sp>
      <p:cxnSp>
        <p:nvCxnSpPr>
          <p:cNvPr id="16" name="Connecteur droit 15"/>
          <p:cNvCxnSpPr/>
          <p:nvPr userDrawn="1"/>
        </p:nvCxnSpPr>
        <p:spPr>
          <a:xfrm flipV="1">
            <a:off x="595433" y="186682"/>
            <a:ext cx="0" cy="326488"/>
          </a:xfrm>
          <a:prstGeom prst="line">
            <a:avLst/>
          </a:prstGeom>
          <a:ln w="19050" cmpd="sng">
            <a:solidFill>
              <a:srgbClr val="253A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texte 17"/>
          <p:cNvSpPr>
            <a:spLocks noGrp="1"/>
          </p:cNvSpPr>
          <p:nvPr>
            <p:ph type="body" sz="quarter" idx="10" hasCustomPrompt="1"/>
          </p:nvPr>
        </p:nvSpPr>
        <p:spPr>
          <a:xfrm>
            <a:off x="590450" y="129721"/>
            <a:ext cx="11017434" cy="387798"/>
          </a:xfrm>
          <a:prstGeom prst="rect">
            <a:avLst/>
          </a:prstGeom>
        </p:spPr>
        <p:txBody>
          <a:bodyPr tIns="0" bIns="0">
            <a:spAutoFit/>
          </a:bodyPr>
          <a:lstStyle>
            <a:lvl1pPr marL="0" indent="0">
              <a:buNone/>
              <a:defRPr kumimoji="0" lang="fr-FR" sz="2800" b="0" i="0" u="none" strike="noStrike" kern="1200" cap="none" spc="0" normalizeH="0" baseline="0" dirty="0">
                <a:ln>
                  <a:noFill/>
                </a:ln>
                <a:solidFill>
                  <a:srgbClr val="2D388A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fr-FR" dirty="0"/>
              <a:t>Cliquez pour ajouter un titre</a:t>
            </a:r>
          </a:p>
        </p:txBody>
      </p:sp>
      <p:pic>
        <p:nvPicPr>
          <p:cNvPr id="19" name="Image 18" descr="LOGO_SERVIER_Text_only_300C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27177" y="6481685"/>
            <a:ext cx="730062" cy="128382"/>
          </a:xfrm>
          <a:prstGeom prst="rect">
            <a:avLst/>
          </a:prstGeom>
        </p:spPr>
      </p:pic>
      <p:sp>
        <p:nvSpPr>
          <p:cNvPr id="23" name="Espace réservé de la date 3"/>
          <p:cNvSpPr>
            <a:spLocks noGrp="1"/>
          </p:cNvSpPr>
          <p:nvPr>
            <p:ph type="dt" sz="half" idx="12"/>
          </p:nvPr>
        </p:nvSpPr>
        <p:spPr>
          <a:xfrm>
            <a:off x="336119" y="6361154"/>
            <a:ext cx="1727425" cy="360000"/>
          </a:xfrm>
          <a:prstGeom prst="rect">
            <a:avLst/>
          </a:prstGeom>
        </p:spPr>
        <p:txBody>
          <a:bodyPr tIns="0" bIns="0" anchor="ctr" anchorCtr="0"/>
          <a:lstStyle>
            <a:lvl1pPr marL="0" algn="l" defTabSz="914400" rtl="0" eaLnBrk="1" latinLnBrk="0" hangingPunct="1">
              <a:defRPr lang="fr-FR" sz="1400" kern="1200" dirty="0">
                <a:solidFill>
                  <a:schemeClr val="tx1">
                    <a:tint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</a:lstStyle>
          <a:p>
            <a:r>
              <a:rPr lang="fr-FR"/>
              <a:t>01/09/2017</a:t>
            </a:r>
          </a:p>
        </p:txBody>
      </p:sp>
      <p:sp>
        <p:nvSpPr>
          <p:cNvPr id="24" name="Espace réservé du pied de page 4"/>
          <p:cNvSpPr>
            <a:spLocks noGrp="1"/>
          </p:cNvSpPr>
          <p:nvPr>
            <p:ph type="ftr" sz="quarter" idx="13"/>
          </p:nvPr>
        </p:nvSpPr>
        <p:spPr>
          <a:xfrm>
            <a:off x="2223108" y="6361114"/>
            <a:ext cx="8641125" cy="360000"/>
          </a:xfrm>
          <a:prstGeom prst="rect">
            <a:avLst/>
          </a:prstGeom>
        </p:spPr>
        <p:txBody>
          <a:bodyPr tIns="0" bIns="0" anchor="ctr" anchorCtr="0"/>
          <a:lstStyle>
            <a:lvl1pPr algn="l">
              <a:defRPr lang="fr-FR" sz="1400" dirty="0">
                <a:solidFill>
                  <a:schemeClr val="tx1">
                    <a:tint val="75000"/>
                  </a:schemeClr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r>
              <a:rPr lang="fr-FR"/>
              <a:t>MID3 team meeting - PK/PD modelling of S 55746 in NUDE rats</a:t>
            </a:r>
          </a:p>
        </p:txBody>
      </p:sp>
      <p:sp>
        <p:nvSpPr>
          <p:cNvPr id="26" name="Espace réservé du contenu 25"/>
          <p:cNvSpPr>
            <a:spLocks noGrp="1"/>
          </p:cNvSpPr>
          <p:nvPr>
            <p:ph sz="quarter" idx="14"/>
          </p:nvPr>
        </p:nvSpPr>
        <p:spPr>
          <a:xfrm>
            <a:off x="327066" y="1428750"/>
            <a:ext cx="11521500" cy="4860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2800" b="1">
                <a:solidFill>
                  <a:srgbClr val="52B5C0"/>
                </a:solidFill>
                <a:latin typeface="Helvetica" pitchFamily="34" charset="0"/>
                <a:cs typeface="Helvetica" pitchFamily="34" charset="0"/>
              </a:defRPr>
            </a:lvl1pPr>
            <a:lvl2pPr marL="720000" indent="-270000">
              <a:spcBef>
                <a:spcPts val="0"/>
              </a:spcBef>
              <a:buFont typeface="Arial" pitchFamily="34" charset="0"/>
              <a:buChar char="•"/>
              <a:defRPr sz="2400">
                <a:solidFill>
                  <a:srgbClr val="2D388A"/>
                </a:solidFill>
                <a:latin typeface="Helvetica" pitchFamily="34" charset="0"/>
                <a:cs typeface="Helvetica" pitchFamily="34" charset="0"/>
              </a:defRPr>
            </a:lvl2pPr>
            <a:lvl3pPr marL="1080000" indent="-270000">
              <a:spcBef>
                <a:spcPts val="0"/>
              </a:spcBef>
              <a:buFont typeface="Calibri" pitchFamily="34" charset="0"/>
              <a:buChar char="‒"/>
              <a:defRPr sz="2000">
                <a:solidFill>
                  <a:srgbClr val="7890A5"/>
                </a:solidFill>
                <a:latin typeface="Helvetica" pitchFamily="34" charset="0"/>
                <a:cs typeface="Helvetica" pitchFamily="34" charset="0"/>
              </a:defRPr>
            </a:lvl3pPr>
            <a:lvl4pPr marL="1440000" indent="-270000">
              <a:spcBef>
                <a:spcPts val="0"/>
              </a:spcBef>
              <a:buFont typeface="Arial" pitchFamily="34" charset="0"/>
              <a:buChar char="•"/>
              <a:defRPr sz="1800">
                <a:solidFill>
                  <a:srgbClr val="7890A5"/>
                </a:solidFill>
                <a:latin typeface="Helvetica" pitchFamily="34" charset="0"/>
                <a:cs typeface="Helvetica" pitchFamily="34" charset="0"/>
              </a:defRPr>
            </a:lvl4pPr>
            <a:lvl5pPr marL="1800000" indent="-270000">
              <a:spcBef>
                <a:spcPts val="0"/>
              </a:spcBef>
              <a:buFont typeface="Calibri" pitchFamily="34" charset="0"/>
              <a:buChar char="‒"/>
              <a:defRPr sz="1800">
                <a:solidFill>
                  <a:srgbClr val="7890A5"/>
                </a:solidFill>
                <a:latin typeface="Helvetica" pitchFamily="34" charset="0"/>
                <a:cs typeface="Helvetica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204594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6C7A77-CE52-4F75-951C-A7C58FEA8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615BB5-AEBD-4503-AC12-19500038B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F267BF-6DA1-4A5E-9627-2C21AE2E1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11/03/2022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018BDB0-D669-4290-9176-DE4DE9E89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012FBA-094F-43A1-AC68-29F22E2AF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9862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DEC013-8702-4972-B086-7E679CEBA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7DBA33-85BC-48E0-9ECF-589BAC4CF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C71C649-3990-4D6A-97BD-D28A528C8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11/03/2022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C9E3B3-0A8B-42F9-830A-314B5D4E2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F4ED6E6-897C-445D-92C8-0138205E6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6066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F094AF-5BF6-493C-9AEA-BC9B7AA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E409B3-3875-43F5-ACBB-4AF888D11D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392D36E-1D43-47BC-A0F9-007CBBF789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B2FE69A-1B24-458B-A2C5-0CD0A7ED5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11/03/2022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CB1FA97-BEC6-459E-B69B-0DD19E92E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9696D15-E140-4A09-87A5-786FE4E83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858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BC7C6F-868C-46A4-9E1E-CE027779C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D4AF2D0-52FC-4767-A6EB-BAFA57D28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A8123E4-1DA5-463C-B80F-81C8E8A467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F4B61C1-DB5B-4BD1-B13A-7AF6E99E78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0F8B738-10FF-4C4A-A3AB-FDEA33AD79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1AE8096-32C1-4B3B-8308-3AD2B6819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11/03/2022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00230E7-C51F-480D-ABDB-8CAA7084D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CF3B107-5DBB-4FE8-8B2A-2CB42111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58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AF8DDF-151C-456A-A012-C1D8FDD09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B0629B1-FE4E-4FE0-8EA7-24A15B1E0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11/03/2022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AA87383-54A0-4FAE-8B15-12103E195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A69BE1-858A-4C4C-AD1F-9353B66B5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6755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0CACA95-812C-4203-B654-935306116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11/03/2022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168789B-6A82-45E1-B383-58EAB7655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7458E3-FCE6-492E-9929-E82593A5D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0775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FEDC0D-B604-4181-B2E0-51512080B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1DBA42-8889-4359-8140-220BDB20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7A39FDA-541C-471A-B4C5-81EFBDBAB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6DBE8C8-9DA9-4434-BB8B-75CCA12EC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11/03/2022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7811567-3268-40A4-93C5-42CDD49A2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A816DB4-37CD-431F-A03B-531D4B9C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784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1AF256-6E15-46DD-A5E4-2AA9D7927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DEAF062-911B-425F-8326-B645F25889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9CD7A44-8EBE-4709-8765-DD3DC6FF0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C0757CF-7EC9-4AE3-909D-60248AA06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288E-C630-43CB-B945-75A5A64DAEB6}" type="datetimeFigureOut">
              <a:rPr lang="fr-FR" smtClean="0"/>
              <a:t>11/03/2022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41DD929-49B2-4D55-9F79-C69DFC920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6D6D695-AAB3-45C6-90DF-96BC66AB3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5260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1A56509-C8F4-4401-9D43-835738F37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5C863B4-FA10-490A-9073-D4397A262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6277F1-803A-4574-A6F7-C60A3B0243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3288E-C630-43CB-B945-75A5A64DAEB6}" type="datetimeFigureOut">
              <a:rPr lang="fr-FR" smtClean="0"/>
              <a:t>11/03/2022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D678749-2EB5-4F12-B461-F0B371DE44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FA6335-42B7-4AD5-8BF3-5E55C4AFC7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810BF-B580-4930-82FF-D1E7621792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1172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9.png"/><Relationship Id="rId7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4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.png"/><Relationship Id="rId4" Type="http://schemas.openxmlformats.org/officeDocument/2006/relationships/image" Target="../media/image16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0955" y="2027661"/>
            <a:ext cx="11650090" cy="1143000"/>
          </a:xfrm>
        </p:spPr>
        <p:txBody>
          <a:bodyPr/>
          <a:lstStyle/>
          <a:p>
            <a:r>
              <a:rPr lang="en-US" sz="4400" dirty="0"/>
              <a:t>Algorithm to quickly reject unphysiological virtual patient by exploiting parameter time-constant impact on observations.</a:t>
            </a:r>
          </a:p>
        </p:txBody>
      </p:sp>
      <p:sp>
        <p:nvSpPr>
          <p:cNvPr id="7" name="Espace réservé du texte 2"/>
          <p:cNvSpPr txBox="1">
            <a:spLocks/>
          </p:cNvSpPr>
          <p:nvPr/>
        </p:nvSpPr>
        <p:spPr>
          <a:xfrm>
            <a:off x="273090" y="3908674"/>
            <a:ext cx="8957995" cy="214212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Thibaud Derippe – Sylvain Fouliard – Donald E. Mager</a:t>
            </a:r>
          </a:p>
          <a:p>
            <a:r>
              <a:rPr lang="fr-FR" sz="2400" dirty="0"/>
              <a:t>                            </a:t>
            </a:r>
          </a:p>
          <a:p>
            <a:r>
              <a:rPr lang="en-US" sz="2400" dirty="0" err="1"/>
              <a:t>CentEx</a:t>
            </a:r>
            <a:r>
              <a:rPr lang="en-US" sz="2400" dirty="0"/>
              <a:t> Drug Safety &amp; Pharmacokinetics</a:t>
            </a:r>
          </a:p>
          <a:p>
            <a:r>
              <a:rPr lang="en-US" sz="2400" dirty="0"/>
              <a:t>Early Phase PK/PD Modeling</a:t>
            </a:r>
          </a:p>
          <a:p>
            <a:endParaRPr lang="en-US" sz="2400" dirty="0"/>
          </a:p>
          <a:p>
            <a:r>
              <a:rPr lang="en-US" sz="2400" dirty="0"/>
              <a:t>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194274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5AF2BD5-10E6-4C0E-AE66-72D2A6E77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314" y="2127738"/>
            <a:ext cx="4311767" cy="4730262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D395F34-1B7F-40A7-891E-4986D5B11AD1}"/>
              </a:ext>
            </a:extLst>
          </p:cNvPr>
          <p:cNvCxnSpPr/>
          <p:nvPr/>
        </p:nvCxnSpPr>
        <p:spPr>
          <a:xfrm>
            <a:off x="5046785" y="3657600"/>
            <a:ext cx="22244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A5201F29-3681-4C66-8AA7-D57D5C132830}"/>
              </a:ext>
            </a:extLst>
          </p:cNvPr>
          <p:cNvSpPr txBox="1"/>
          <p:nvPr/>
        </p:nvSpPr>
        <p:spPr>
          <a:xfrm>
            <a:off x="5389685" y="2751992"/>
            <a:ext cx="1991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Filter</a:t>
            </a:r>
            <a:r>
              <a:rPr lang="fr-FR" dirty="0"/>
              <a:t> </a:t>
            </a:r>
            <a:r>
              <a:rPr lang="fr-FR" dirty="0" err="1"/>
              <a:t>reduction</a:t>
            </a:r>
            <a:endParaRPr lang="fr-FR" dirty="0"/>
          </a:p>
          <a:p>
            <a:r>
              <a:rPr lang="fr-FR" dirty="0" err="1"/>
              <a:t>From</a:t>
            </a:r>
            <a:r>
              <a:rPr lang="fr-FR" dirty="0"/>
              <a:t> 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8 ! 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BEEB1CF9-BAA0-43B0-8D48-F3BDEB2D2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174" y="108438"/>
            <a:ext cx="3781425" cy="20193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D3C9FD88-5D77-4806-81FC-B0ED218CD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315" y="2127738"/>
            <a:ext cx="4311767" cy="4730262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41054082-017F-4215-A50E-9C2052AA24FB}"/>
              </a:ext>
            </a:extLst>
          </p:cNvPr>
          <p:cNvSpPr txBox="1"/>
          <p:nvPr/>
        </p:nvSpPr>
        <p:spPr>
          <a:xfrm>
            <a:off x="4546454" y="564090"/>
            <a:ext cx="322511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Aera</a:t>
            </a:r>
            <a:r>
              <a:rPr lang="fr-FR" dirty="0"/>
              <a:t> I </a:t>
            </a:r>
            <a:r>
              <a:rPr lang="fr-FR" dirty="0" err="1"/>
              <a:t>am</a:t>
            </a:r>
            <a:r>
              <a:rPr lang="fr-FR" dirty="0"/>
              <a:t> sure </a:t>
            </a:r>
            <a:r>
              <a:rPr lang="fr-FR" dirty="0" err="1"/>
              <a:t>VP’s</a:t>
            </a:r>
            <a:r>
              <a:rPr lang="fr-FR" dirty="0"/>
              <a:t> </a:t>
            </a:r>
            <a:r>
              <a:rPr lang="fr-FR" dirty="0" err="1"/>
              <a:t>don’t</a:t>
            </a:r>
            <a:r>
              <a:rPr lang="fr-FR" dirty="0"/>
              <a:t> </a:t>
            </a:r>
            <a:r>
              <a:rPr lang="fr-FR" dirty="0" err="1"/>
              <a:t>belong</a:t>
            </a: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A0B23D2-FAE1-43A8-B5E7-1449DA4E18C5}"/>
              </a:ext>
            </a:extLst>
          </p:cNvPr>
          <p:cNvSpPr txBox="1"/>
          <p:nvPr/>
        </p:nvSpPr>
        <p:spPr>
          <a:xfrm>
            <a:off x="4897316" y="5037992"/>
            <a:ext cx="2250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Then</a:t>
            </a:r>
            <a:r>
              <a:rPr lang="fr-FR" dirty="0"/>
              <a:t>, can </a:t>
            </a:r>
            <a:r>
              <a:rPr lang="fr-FR" dirty="0" err="1"/>
              <a:t>we</a:t>
            </a:r>
            <a:r>
              <a:rPr lang="fr-FR" dirty="0"/>
              <a:t> capture </a:t>
            </a:r>
          </a:p>
          <a:p>
            <a:r>
              <a:rPr lang="fr-FR" dirty="0"/>
              <a:t>The green area? 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C7D073E9-99C0-4623-A5AF-4D05B5BDF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756" y="4268318"/>
            <a:ext cx="2729482" cy="215120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44C4C75C-488B-4660-A054-2B488A609E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24" y="1262524"/>
            <a:ext cx="4193855" cy="4503237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5DA524E0-C32C-4F48-8E8A-FEE92D2F8BF3}"/>
              </a:ext>
            </a:extLst>
          </p:cNvPr>
          <p:cNvSpPr txBox="1"/>
          <p:nvPr/>
        </p:nvSpPr>
        <p:spPr>
          <a:xfrm>
            <a:off x="536502" y="194758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Step</a:t>
            </a:r>
            <a:r>
              <a:rPr lang="fr-FR" b="1" dirty="0"/>
              <a:t> 3: use </a:t>
            </a:r>
            <a:r>
              <a:rPr lang="fr-FR" b="1" dirty="0" err="1"/>
              <a:t>filters</a:t>
            </a:r>
            <a:r>
              <a:rPr lang="fr-FR" b="1" dirty="0"/>
              <a:t> for </a:t>
            </a:r>
            <a:r>
              <a:rPr lang="fr-FR" b="1" dirty="0" err="1"/>
              <a:t>domain</a:t>
            </a:r>
            <a:r>
              <a:rPr lang="fr-FR" b="1" dirty="0"/>
              <a:t> of rejections 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396B746-8F42-4E8C-94DE-0A019B3137D7}"/>
              </a:ext>
            </a:extLst>
          </p:cNvPr>
          <p:cNvSpPr txBox="1"/>
          <p:nvPr/>
        </p:nvSpPr>
        <p:spPr>
          <a:xfrm>
            <a:off x="1232918" y="6002530"/>
            <a:ext cx="210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Plot </a:t>
            </a:r>
            <a:r>
              <a:rPr lang="fr-FR" dirty="0" err="1"/>
              <a:t>with</a:t>
            </a:r>
            <a:r>
              <a:rPr lang="fr-FR" dirty="0"/>
              <a:t> 72 </a:t>
            </a:r>
            <a:r>
              <a:rPr lang="fr-FR" dirty="0" err="1"/>
              <a:t>filters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2450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AE08FF4C-F1D3-415A-B49F-8A62BC856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14" y="1584324"/>
            <a:ext cx="3126693" cy="279123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6CF204A-A584-4A58-B7DE-50704BDB1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72" y="1584324"/>
            <a:ext cx="3421984" cy="295472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922FF2C-9223-4676-9A50-D7B1D4FBBCEA}"/>
              </a:ext>
            </a:extLst>
          </p:cNvPr>
          <p:cNvSpPr txBox="1"/>
          <p:nvPr/>
        </p:nvSpPr>
        <p:spPr>
          <a:xfrm>
            <a:off x="1586523" y="437661"/>
            <a:ext cx="7897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Nouveauté faire 1000/2000 qsp simultanément avant d’appliquer la méthodologie</a:t>
            </a:r>
          </a:p>
          <a:p>
            <a:r>
              <a:rPr lang="fr-FR" dirty="0"/>
              <a:t>Réduction de filtre avant de les </a:t>
            </a:r>
            <a:r>
              <a:rPr lang="fr-FR" dirty="0" err="1"/>
              <a:t>appliquers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7765FA7-D487-4E86-915F-A205423A1B62}"/>
              </a:ext>
            </a:extLst>
          </p:cNvPr>
          <p:cNvSpPr txBox="1"/>
          <p:nvPr/>
        </p:nvSpPr>
        <p:spPr>
          <a:xfrm>
            <a:off x="1375508" y="5273676"/>
            <a:ext cx="5558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Each</a:t>
            </a:r>
            <a:r>
              <a:rPr lang="fr-FR" dirty="0"/>
              <a:t> model has </a:t>
            </a:r>
            <a:r>
              <a:rPr lang="fr-FR" dirty="0" err="1"/>
              <a:t>different</a:t>
            </a:r>
            <a:r>
              <a:rPr lang="fr-FR" dirty="0"/>
              <a:t> optimisation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simul</a:t>
            </a:r>
            <a:r>
              <a:rPr lang="fr-FR" dirty="0"/>
              <a:t> ? </a:t>
            </a:r>
          </a:p>
          <a:p>
            <a:r>
              <a:rPr lang="fr-FR" dirty="0" err="1"/>
              <a:t>Make</a:t>
            </a:r>
            <a:r>
              <a:rPr lang="fr-FR" dirty="0"/>
              <a:t> a </a:t>
            </a:r>
            <a:r>
              <a:rPr lang="fr-FR" dirty="0" err="1"/>
              <a:t>function</a:t>
            </a:r>
            <a:r>
              <a:rPr lang="fr-FR" dirty="0"/>
              <a:t> to test </a:t>
            </a:r>
            <a:r>
              <a:rPr lang="fr-FR" dirty="0" err="1"/>
              <a:t>prior</a:t>
            </a:r>
            <a:r>
              <a:rPr lang="fr-FR" dirty="0"/>
              <a:t> of the QSP VP </a:t>
            </a:r>
            <a:r>
              <a:rPr lang="fr-FR" dirty="0" err="1"/>
              <a:t>creations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6767B7E-C619-452B-8912-EFB95AD20A1E}"/>
              </a:ext>
            </a:extLst>
          </p:cNvPr>
          <p:cNvSpPr txBox="1"/>
          <p:nvPr/>
        </p:nvSpPr>
        <p:spPr>
          <a:xfrm>
            <a:off x="8929816" y="1600799"/>
            <a:ext cx="209320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Nouvelle algorithme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B3F9CB5-1D15-45F1-A636-E546074D3A24}"/>
              </a:ext>
            </a:extLst>
          </p:cNvPr>
          <p:cNvSpPr txBox="1"/>
          <p:nvPr/>
        </p:nvSpPr>
        <p:spPr>
          <a:xfrm>
            <a:off x="8229601" y="2677297"/>
            <a:ext cx="37292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Draw</a:t>
            </a:r>
            <a:r>
              <a:rPr lang="fr-FR" dirty="0"/>
              <a:t> 2000 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Create</a:t>
            </a:r>
            <a:r>
              <a:rPr lang="fr-FR" dirty="0"/>
              <a:t> and </a:t>
            </a:r>
            <a:r>
              <a:rPr lang="fr-FR" dirty="0" err="1"/>
              <a:t>reduce</a:t>
            </a:r>
            <a:r>
              <a:rPr lang="fr-FR" dirty="0"/>
              <a:t> </a:t>
            </a:r>
            <a:r>
              <a:rPr lang="fr-FR" dirty="0" err="1"/>
              <a:t>neg</a:t>
            </a:r>
            <a:r>
              <a:rPr lang="fr-FR" dirty="0"/>
              <a:t> </a:t>
            </a:r>
            <a:r>
              <a:rPr lang="fr-FR" dirty="0" err="1"/>
              <a:t>filter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Apply new </a:t>
            </a:r>
            <a:r>
              <a:rPr lang="fr-FR" dirty="0" err="1"/>
              <a:t>filters</a:t>
            </a:r>
            <a:r>
              <a:rPr lang="fr-FR" dirty="0"/>
              <a:t> on the pool of 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Draw</a:t>
            </a:r>
            <a:r>
              <a:rPr lang="fr-FR" dirty="0"/>
              <a:t> new 2000 VP…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4737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0F25550B-9B88-4E4D-B692-06FF14611887}"/>
              </a:ext>
            </a:extLst>
          </p:cNvPr>
          <p:cNvSpPr txBox="1"/>
          <p:nvPr/>
        </p:nvSpPr>
        <p:spPr>
          <a:xfrm>
            <a:off x="3392553" y="595638"/>
            <a:ext cx="254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reduced</a:t>
            </a:r>
            <a:r>
              <a:rPr lang="fr-FR" dirty="0"/>
              <a:t> at 0,5sec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18B65E-C368-4DBD-A702-D37F9B2E63B5}"/>
              </a:ext>
            </a:extLst>
          </p:cNvPr>
          <p:cNvSpPr txBox="1"/>
          <p:nvPr/>
        </p:nvSpPr>
        <p:spPr>
          <a:xfrm>
            <a:off x="8651630" y="132862"/>
            <a:ext cx="3110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49 sec for 232,470 </a:t>
            </a:r>
            <a:r>
              <a:rPr lang="fr-FR" dirty="0" err="1"/>
              <a:t>rows</a:t>
            </a:r>
            <a:r>
              <a:rPr lang="fr-FR" dirty="0"/>
              <a:t> in 5 </a:t>
            </a:r>
            <a:r>
              <a:rPr lang="fr-FR" dirty="0" err="1"/>
              <a:t>dim</a:t>
            </a:r>
            <a:endParaRPr lang="fr-FR" dirty="0"/>
          </a:p>
          <a:p>
            <a:endParaRPr lang="fr-FR" dirty="0"/>
          </a:p>
          <a:p>
            <a:r>
              <a:rPr lang="fr-FR" b="1" dirty="0"/>
              <a:t>EQUAL BUT…</a:t>
            </a:r>
          </a:p>
          <a:p>
            <a:endParaRPr lang="fr-FR" dirty="0"/>
          </a:p>
          <a:p>
            <a:r>
              <a:rPr lang="fr-FR" dirty="0"/>
              <a:t>Vs 0.35 * 232 / 2 = 40,6 sec</a:t>
            </a:r>
          </a:p>
          <a:p>
            <a:r>
              <a:rPr lang="fr-FR" dirty="0"/>
              <a:t>(+ </a:t>
            </a:r>
            <a:r>
              <a:rPr lang="fr-FR" dirty="0" err="1"/>
              <a:t>filtering</a:t>
            </a:r>
            <a:r>
              <a:rPr lang="fr-FR" dirty="0"/>
              <a:t> and </a:t>
            </a:r>
            <a:r>
              <a:rPr lang="fr-FR" dirty="0" err="1"/>
              <a:t>ordering</a:t>
            </a:r>
            <a:r>
              <a:rPr lang="fr-FR" dirty="0"/>
              <a:t> </a:t>
            </a:r>
            <a:r>
              <a:rPr lang="fr-FR" dirty="0" err="1"/>
              <a:t>around</a:t>
            </a:r>
            <a:r>
              <a:rPr lang="fr-FR" dirty="0"/>
              <a:t> 10sec)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0C13E9F-36F1-40F9-8C0B-856DF0C9A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84" y="1189543"/>
            <a:ext cx="7751030" cy="2149290"/>
          </a:xfrm>
          <a:prstGeom prst="rect">
            <a:avLst/>
          </a:prstGeom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980FC836-A709-4AB1-9EE4-2C8A1790D35C}"/>
              </a:ext>
            </a:extLst>
          </p:cNvPr>
          <p:cNvCxnSpPr>
            <a:cxnSpLocks/>
          </p:cNvCxnSpPr>
          <p:nvPr/>
        </p:nvCxnSpPr>
        <p:spPr>
          <a:xfrm>
            <a:off x="836246" y="757198"/>
            <a:ext cx="62523" cy="5298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E10CDBB7-694A-4633-852F-D19637221683}"/>
              </a:ext>
            </a:extLst>
          </p:cNvPr>
          <p:cNvSpPr txBox="1"/>
          <p:nvPr/>
        </p:nvSpPr>
        <p:spPr>
          <a:xfrm>
            <a:off x="665745" y="507268"/>
            <a:ext cx="101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For 2000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7D67FC8D-0DD4-4568-86F2-E3EB8CA8261E}"/>
              </a:ext>
            </a:extLst>
          </p:cNvPr>
          <p:cNvCxnSpPr>
            <a:cxnSpLocks/>
          </p:cNvCxnSpPr>
          <p:nvPr/>
        </p:nvCxnSpPr>
        <p:spPr>
          <a:xfrm>
            <a:off x="3876431" y="757198"/>
            <a:ext cx="62523" cy="6652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 20">
            <a:extLst>
              <a:ext uri="{FF2B5EF4-FFF2-40B4-BE49-F238E27FC236}">
                <a16:creationId xmlns:a16="http://schemas.microsoft.com/office/drawing/2014/main" id="{2C3E016F-43F2-4FA3-A7FE-52DD0315D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92" y="4587632"/>
            <a:ext cx="7671113" cy="203556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FE38EB8-FE65-41C8-BEC4-22E918915DFE}"/>
              </a:ext>
            </a:extLst>
          </p:cNvPr>
          <p:cNvSpPr/>
          <p:nvPr/>
        </p:nvSpPr>
        <p:spPr>
          <a:xfrm>
            <a:off x="6979138" y="4868985"/>
            <a:ext cx="1116867" cy="1797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A8AD0C-CA37-4A9A-8AA9-8B064A63E581}"/>
              </a:ext>
            </a:extLst>
          </p:cNvPr>
          <p:cNvSpPr/>
          <p:nvPr/>
        </p:nvSpPr>
        <p:spPr>
          <a:xfrm>
            <a:off x="1512276" y="4665785"/>
            <a:ext cx="1116867" cy="3829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4A93F5-30A7-4AB6-8201-389E54E4D333}"/>
              </a:ext>
            </a:extLst>
          </p:cNvPr>
          <p:cNvSpPr txBox="1"/>
          <p:nvPr/>
        </p:nvSpPr>
        <p:spPr>
          <a:xfrm>
            <a:off x="8784492" y="4384431"/>
            <a:ext cx="17593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 sec vs 31 … </a:t>
            </a:r>
            <a:r>
              <a:rPr lang="fr-FR" dirty="0">
                <a:sym typeface="Wingdings" panose="05000000000000000000" pitchFamily="2" charset="2"/>
              </a:rPr>
              <a:t> </a:t>
            </a:r>
          </a:p>
          <a:p>
            <a:r>
              <a:rPr lang="fr-FR" dirty="0">
                <a:sym typeface="Wingdings" panose="05000000000000000000" pitchFamily="2" charset="2"/>
              </a:rPr>
              <a:t>puis</a:t>
            </a:r>
            <a:r>
              <a:rPr lang="fr-FR" dirty="0"/>
              <a:t>  </a:t>
            </a:r>
          </a:p>
          <a:p>
            <a:r>
              <a:rPr lang="fr-FR" dirty="0"/>
              <a:t>46 sec vs 9 …. </a:t>
            </a:r>
            <a:r>
              <a:rPr lang="fr-FR" dirty="0">
                <a:sym typeface="Wingdings" panose="05000000000000000000" pitchFamily="2" charset="2"/>
              </a:rPr>
              <a:t></a:t>
            </a:r>
            <a:r>
              <a:rPr lang="fr-FR" dirty="0"/>
              <a:t>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8F29D69-FDBD-4D36-B5C5-BB01B40DE2FE}"/>
              </a:ext>
            </a:extLst>
          </p:cNvPr>
          <p:cNvSpPr txBox="1"/>
          <p:nvPr/>
        </p:nvSpPr>
        <p:spPr>
          <a:xfrm>
            <a:off x="8335515" y="5605413"/>
            <a:ext cx="385648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Donc ALTERNER LES DEUX METHODES</a:t>
            </a:r>
          </a:p>
          <a:p>
            <a:r>
              <a:rPr lang="fr-FR" dirty="0"/>
              <a:t>DESACTIVER LES FILTRES DES QUE PLUS RENTABLE (assez tôt apparemment)</a:t>
            </a:r>
          </a:p>
        </p:txBody>
      </p:sp>
      <p:sp>
        <p:nvSpPr>
          <p:cNvPr id="28" name="Accolade ouvrante 27">
            <a:extLst>
              <a:ext uri="{FF2B5EF4-FFF2-40B4-BE49-F238E27FC236}">
                <a16:creationId xmlns:a16="http://schemas.microsoft.com/office/drawing/2014/main" id="{2CEFC4C2-A695-4198-A09D-7B5FED89BF52}"/>
              </a:ext>
            </a:extLst>
          </p:cNvPr>
          <p:cNvSpPr/>
          <p:nvPr/>
        </p:nvSpPr>
        <p:spPr>
          <a:xfrm rot="5400000">
            <a:off x="802514" y="4118922"/>
            <a:ext cx="242277" cy="51581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DE42AD9-C06B-45B7-8903-41D1835031A4}"/>
              </a:ext>
            </a:extLst>
          </p:cNvPr>
          <p:cNvSpPr txBox="1"/>
          <p:nvPr/>
        </p:nvSpPr>
        <p:spPr>
          <a:xfrm>
            <a:off x="224516" y="3633778"/>
            <a:ext cx="176059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Augmentera avec </a:t>
            </a:r>
            <a:r>
              <a:rPr lang="fr-FR" sz="1050" dirty="0" err="1"/>
              <a:t>complexite</a:t>
            </a:r>
            <a:r>
              <a:rPr lang="fr-FR" sz="1050" dirty="0"/>
              <a:t> du modèle /</a:t>
            </a:r>
          </a:p>
          <a:p>
            <a:r>
              <a:rPr lang="fr-FR" sz="1050" dirty="0"/>
              <a:t>Nombre d’ODE (x3 </a:t>
            </a:r>
            <a:r>
              <a:rPr lang="fr-FR" sz="1050" dirty="0" err="1"/>
              <a:t>lindner</a:t>
            </a:r>
            <a:r>
              <a:rPr lang="fr-FR" sz="1050" dirty="0"/>
              <a:t>?)</a:t>
            </a:r>
          </a:p>
        </p:txBody>
      </p:sp>
      <p:sp>
        <p:nvSpPr>
          <p:cNvPr id="30" name="Accolade ouvrante 29">
            <a:extLst>
              <a:ext uri="{FF2B5EF4-FFF2-40B4-BE49-F238E27FC236}">
                <a16:creationId xmlns:a16="http://schemas.microsoft.com/office/drawing/2014/main" id="{F1CD5072-7B4C-4C1D-9D66-3D0B6604DC32}"/>
              </a:ext>
            </a:extLst>
          </p:cNvPr>
          <p:cNvSpPr/>
          <p:nvPr/>
        </p:nvSpPr>
        <p:spPr>
          <a:xfrm rot="5400000">
            <a:off x="4502380" y="2032720"/>
            <a:ext cx="121138" cy="458228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15DB295-524A-42D6-91B8-67F015F6F4C9}"/>
              </a:ext>
            </a:extLst>
          </p:cNvPr>
          <p:cNvSpPr txBox="1"/>
          <p:nvPr/>
        </p:nvSpPr>
        <p:spPr>
          <a:xfrm>
            <a:off x="3320041" y="3840193"/>
            <a:ext cx="29995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err="1"/>
              <a:t>Independant</a:t>
            </a:r>
            <a:r>
              <a:rPr lang="fr-FR" sz="1050" dirty="0"/>
              <a:t> du modèle,  mais augmente avec nombre de dimension + param non prédictible </a:t>
            </a:r>
          </a:p>
        </p:txBody>
      </p:sp>
      <p:sp>
        <p:nvSpPr>
          <p:cNvPr id="32" name="Accolade fermante 31">
            <a:extLst>
              <a:ext uri="{FF2B5EF4-FFF2-40B4-BE49-F238E27FC236}">
                <a16:creationId xmlns:a16="http://schemas.microsoft.com/office/drawing/2014/main" id="{C906D0DC-F96A-45D1-908D-7414E538C5D3}"/>
              </a:ext>
            </a:extLst>
          </p:cNvPr>
          <p:cNvSpPr/>
          <p:nvPr/>
        </p:nvSpPr>
        <p:spPr>
          <a:xfrm>
            <a:off x="10378831" y="4384431"/>
            <a:ext cx="382954" cy="92333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815E1704-DD79-4E53-BD7B-B528FC89DA36}"/>
              </a:ext>
            </a:extLst>
          </p:cNvPr>
          <p:cNvSpPr txBox="1"/>
          <p:nvPr/>
        </p:nvSpPr>
        <p:spPr>
          <a:xfrm>
            <a:off x="10800862" y="4410122"/>
            <a:ext cx="12554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 sec </a:t>
            </a:r>
          </a:p>
          <a:p>
            <a:r>
              <a:rPr lang="fr-FR" dirty="0"/>
              <a:t>Score </a:t>
            </a:r>
          </a:p>
          <a:p>
            <a:r>
              <a:rPr lang="fr-FR" dirty="0" err="1"/>
              <a:t>Theorique</a:t>
            </a:r>
            <a:r>
              <a:rPr lang="fr-FR" dirty="0"/>
              <a:t>?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1F0B7F0-B367-4F26-A7F3-AAE72FF18A56}"/>
              </a:ext>
            </a:extLst>
          </p:cNvPr>
          <p:cNvSpPr txBox="1"/>
          <p:nvPr/>
        </p:nvSpPr>
        <p:spPr>
          <a:xfrm>
            <a:off x="6979138" y="3662191"/>
            <a:ext cx="4232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Calcul/filtre matricielle pour aller plus vite?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DB1D22E-5A39-4B4A-93CE-92DDB4AD8739}"/>
              </a:ext>
            </a:extLst>
          </p:cNvPr>
          <p:cNvSpPr txBox="1"/>
          <p:nvPr/>
        </p:nvSpPr>
        <p:spPr>
          <a:xfrm>
            <a:off x="3067539" y="3246288"/>
            <a:ext cx="6135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time_compteur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21A33B7-1F47-4C3C-9C26-8D3AC27A6DEA}"/>
              </a:ext>
            </a:extLst>
          </p:cNvPr>
          <p:cNvSpPr txBox="1"/>
          <p:nvPr/>
        </p:nvSpPr>
        <p:spPr>
          <a:xfrm>
            <a:off x="831286" y="149539"/>
            <a:ext cx="628063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b="1" u="sng" dirty="0"/>
              <a:t>Red </a:t>
            </a:r>
            <a:r>
              <a:rPr lang="fr-FR" b="1" u="sng" dirty="0" err="1"/>
              <a:t>filter</a:t>
            </a:r>
            <a:r>
              <a:rPr lang="fr-FR" b="1" u="sng" dirty="0"/>
              <a:t> </a:t>
            </a:r>
            <a:r>
              <a:rPr lang="fr-FR" b="1" u="sng" dirty="0" err="1"/>
              <a:t>need</a:t>
            </a:r>
            <a:r>
              <a:rPr lang="fr-FR" b="1" u="sng" dirty="0"/>
              <a:t> to </a:t>
            </a:r>
            <a:r>
              <a:rPr lang="fr-FR" b="1" u="sng" dirty="0" err="1"/>
              <a:t>be</a:t>
            </a:r>
            <a:r>
              <a:rPr lang="fr-FR" b="1" u="sng" dirty="0"/>
              <a:t> </a:t>
            </a:r>
            <a:r>
              <a:rPr lang="fr-FR" b="1" u="sng" dirty="0" err="1"/>
              <a:t>disabled</a:t>
            </a:r>
            <a:r>
              <a:rPr lang="fr-FR" b="1" u="sng" dirty="0"/>
              <a:t> </a:t>
            </a:r>
            <a:r>
              <a:rPr lang="fr-FR" b="1" u="sng" dirty="0" err="1"/>
              <a:t>when</a:t>
            </a:r>
            <a:r>
              <a:rPr lang="fr-FR" b="1" u="sng" dirty="0"/>
              <a:t> </a:t>
            </a:r>
            <a:r>
              <a:rPr lang="fr-FR" b="1" u="sng" dirty="0" err="1"/>
              <a:t>it</a:t>
            </a:r>
            <a:r>
              <a:rPr lang="fr-FR" b="1" u="sng" dirty="0"/>
              <a:t> </a:t>
            </a:r>
            <a:r>
              <a:rPr lang="fr-FR" b="1" u="sng" dirty="0" err="1"/>
              <a:t>become</a:t>
            </a:r>
            <a:r>
              <a:rPr lang="fr-FR" b="1" u="sng" dirty="0"/>
              <a:t> </a:t>
            </a:r>
            <a:r>
              <a:rPr lang="fr-FR" b="1" u="sng" dirty="0" err="1"/>
              <a:t>cunterproductive</a:t>
            </a:r>
            <a:endParaRPr lang="fr-FR" b="1" u="sng" dirty="0"/>
          </a:p>
        </p:txBody>
      </p:sp>
    </p:spTree>
    <p:extLst>
      <p:ext uri="{BB962C8B-B14F-4D97-AF65-F5344CB8AC3E}">
        <p14:creationId xmlns:p14="http://schemas.microsoft.com/office/powerpoint/2010/main" val="516052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A0D542-B415-4A83-89BE-952902DC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4819" y="3085702"/>
            <a:ext cx="7105664" cy="68659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fr-FR" dirty="0"/>
              <a:t>Single vs multiple time points</a:t>
            </a:r>
          </a:p>
        </p:txBody>
      </p:sp>
    </p:spTree>
    <p:extLst>
      <p:ext uri="{BB962C8B-B14F-4D97-AF65-F5344CB8AC3E}">
        <p14:creationId xmlns:p14="http://schemas.microsoft.com/office/powerpoint/2010/main" val="3724115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 40">
            <a:extLst>
              <a:ext uri="{FF2B5EF4-FFF2-40B4-BE49-F238E27FC236}">
                <a16:creationId xmlns:a16="http://schemas.microsoft.com/office/drawing/2014/main" id="{63820BEF-614A-4CE3-86E1-C6CF73A3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62" y="927372"/>
            <a:ext cx="5805576" cy="2634839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B82AEA0B-E640-4417-9A82-15D5E007F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24" y="3809912"/>
            <a:ext cx="5975733" cy="2795677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ED62F013-FC82-4E65-BC5D-5F16A1973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677" y="3783066"/>
            <a:ext cx="3986953" cy="3045732"/>
          </a:xfrm>
          <a:prstGeom prst="rect">
            <a:avLst/>
          </a:prstGeom>
        </p:spPr>
      </p:pic>
      <p:pic>
        <p:nvPicPr>
          <p:cNvPr id="55" name="Image 54">
            <a:extLst>
              <a:ext uri="{FF2B5EF4-FFF2-40B4-BE49-F238E27FC236}">
                <a16:creationId xmlns:a16="http://schemas.microsoft.com/office/drawing/2014/main" id="{F7EF68AA-11F3-4464-BE6D-0507E3C8C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7849" y="737334"/>
            <a:ext cx="3900897" cy="3045732"/>
          </a:xfrm>
          <a:prstGeom prst="rect">
            <a:avLst/>
          </a:prstGeom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EAF72AD9-5688-4E84-9D04-103BBC0F1E3F}"/>
              </a:ext>
            </a:extLst>
          </p:cNvPr>
          <p:cNvSpPr txBox="1"/>
          <p:nvPr/>
        </p:nvSpPr>
        <p:spPr>
          <a:xfrm>
            <a:off x="693591" y="203357"/>
            <a:ext cx="10804817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000" dirty="0" err="1"/>
              <a:t>With</a:t>
            </a:r>
            <a:r>
              <a:rPr lang="fr-FR" sz="2000" dirty="0"/>
              <a:t> single time points, VP are </a:t>
            </a:r>
            <a:r>
              <a:rPr lang="fr-FR" sz="2000" dirty="0" err="1"/>
              <a:t>either</a:t>
            </a:r>
            <a:r>
              <a:rPr lang="fr-FR" sz="2000" dirty="0"/>
              <a:t> in </a:t>
            </a:r>
            <a:r>
              <a:rPr lang="fr-FR" sz="2000" dirty="0" err="1"/>
              <a:t>target</a:t>
            </a:r>
            <a:r>
              <a:rPr lang="fr-FR" sz="2000" dirty="0"/>
              <a:t>, </a:t>
            </a:r>
            <a:r>
              <a:rPr lang="fr-FR" sz="2000" dirty="0" err="1"/>
              <a:t>strictly</a:t>
            </a:r>
            <a:r>
              <a:rPr lang="fr-FR" sz="2000" dirty="0"/>
              <a:t> </a:t>
            </a:r>
            <a:r>
              <a:rPr lang="fr-FR" sz="2000" dirty="0" err="1"/>
              <a:t>above</a:t>
            </a:r>
            <a:r>
              <a:rPr lang="fr-FR" sz="2000" dirty="0"/>
              <a:t> or </a:t>
            </a:r>
            <a:r>
              <a:rPr lang="fr-FR" sz="2000" dirty="0" err="1"/>
              <a:t>stritcly</a:t>
            </a:r>
            <a:r>
              <a:rPr lang="fr-FR" sz="2000" dirty="0"/>
              <a:t> </a:t>
            </a:r>
            <a:r>
              <a:rPr lang="fr-FR" sz="2000" dirty="0" err="1"/>
              <a:t>below</a:t>
            </a:r>
            <a:r>
              <a:rPr lang="fr-FR" sz="2000" dirty="0"/>
              <a:t>: no </a:t>
            </a:r>
            <a:r>
              <a:rPr lang="fr-FR" sz="2000" dirty="0" err="1"/>
              <a:t>filters</a:t>
            </a:r>
            <a:r>
              <a:rPr lang="fr-FR" sz="2000" dirty="0"/>
              <a:t> superposition</a:t>
            </a:r>
          </a:p>
        </p:txBody>
      </p:sp>
    </p:spTree>
    <p:extLst>
      <p:ext uri="{BB962C8B-B14F-4D97-AF65-F5344CB8AC3E}">
        <p14:creationId xmlns:p14="http://schemas.microsoft.com/office/powerpoint/2010/main" val="4068528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28">
            <a:extLst>
              <a:ext uri="{FF2B5EF4-FFF2-40B4-BE49-F238E27FC236}">
                <a16:creationId xmlns:a16="http://schemas.microsoft.com/office/drawing/2014/main" id="{16BE8732-DAB3-4CA4-BF6F-8F08A10D4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216" y="863574"/>
            <a:ext cx="3040514" cy="2188096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B42F7392-364C-48AF-8C42-69E0AEDAF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242" y="1070701"/>
            <a:ext cx="3945033" cy="2678276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63820BEF-614A-4CE3-86E1-C6CF73A3F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84" y="974413"/>
            <a:ext cx="4151619" cy="1884197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4DEFE8A0-64BB-4864-A141-84497273971A}"/>
              </a:ext>
            </a:extLst>
          </p:cNvPr>
          <p:cNvSpPr txBox="1"/>
          <p:nvPr/>
        </p:nvSpPr>
        <p:spPr>
          <a:xfrm>
            <a:off x="795538" y="108914"/>
            <a:ext cx="971528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When</a:t>
            </a:r>
            <a:r>
              <a:rPr lang="fr-FR" dirty="0"/>
              <a:t> multiple time points, addition of </a:t>
            </a:r>
            <a:r>
              <a:rPr lang="fr-FR" dirty="0" err="1"/>
              <a:t>above</a:t>
            </a:r>
            <a:r>
              <a:rPr lang="fr-FR" dirty="0"/>
              <a:t> AND </a:t>
            </a:r>
            <a:r>
              <a:rPr lang="fr-FR" dirty="0" err="1"/>
              <a:t>below</a:t>
            </a:r>
            <a:r>
              <a:rPr lang="fr-FR" dirty="0"/>
              <a:t> </a:t>
            </a:r>
            <a:r>
              <a:rPr lang="fr-FR" dirty="0" err="1"/>
              <a:t>rejected</a:t>
            </a:r>
            <a:r>
              <a:rPr lang="fr-FR" dirty="0"/>
              <a:t> VP leads to rejection </a:t>
            </a:r>
            <a:r>
              <a:rPr lang="fr-FR" dirty="0" err="1"/>
              <a:t>filter</a:t>
            </a:r>
            <a:r>
              <a:rPr lang="fr-FR" dirty="0"/>
              <a:t> </a:t>
            </a:r>
            <a:r>
              <a:rPr lang="fr-FR" dirty="0" err="1"/>
              <a:t>crossing</a:t>
            </a:r>
            <a:endParaRPr lang="fr-FR" dirty="0"/>
          </a:p>
        </p:txBody>
      </p: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AEA94095-5749-47BA-BA28-4C99D32899E8}"/>
              </a:ext>
            </a:extLst>
          </p:cNvPr>
          <p:cNvCxnSpPr>
            <a:cxnSpLocks/>
          </p:cNvCxnSpPr>
          <p:nvPr/>
        </p:nvCxnSpPr>
        <p:spPr>
          <a:xfrm flipH="1">
            <a:off x="11138506" y="1005915"/>
            <a:ext cx="493257" cy="366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ZoneTexte 46">
            <a:extLst>
              <a:ext uri="{FF2B5EF4-FFF2-40B4-BE49-F238E27FC236}">
                <a16:creationId xmlns:a16="http://schemas.microsoft.com/office/drawing/2014/main" id="{DA673DE6-CC70-41ED-A6BA-6E288DA23522}"/>
              </a:ext>
            </a:extLst>
          </p:cNvPr>
          <p:cNvSpPr txBox="1"/>
          <p:nvPr/>
        </p:nvSpPr>
        <p:spPr>
          <a:xfrm>
            <a:off x="10841602" y="506636"/>
            <a:ext cx="1184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Prouvable que rejet à l’infini? </a:t>
            </a:r>
          </a:p>
        </p:txBody>
      </p:sp>
      <p:sp>
        <p:nvSpPr>
          <p:cNvPr id="4" name="Accolade fermante 3">
            <a:extLst>
              <a:ext uri="{FF2B5EF4-FFF2-40B4-BE49-F238E27FC236}">
                <a16:creationId xmlns:a16="http://schemas.microsoft.com/office/drawing/2014/main" id="{D77D1E93-1B45-43D7-8DA2-042A8965587F}"/>
              </a:ext>
            </a:extLst>
          </p:cNvPr>
          <p:cNvSpPr/>
          <p:nvPr/>
        </p:nvSpPr>
        <p:spPr>
          <a:xfrm>
            <a:off x="7199790" y="863574"/>
            <a:ext cx="1184582" cy="4768038"/>
          </a:xfrm>
          <a:prstGeom prst="rightBrace">
            <a:avLst>
              <a:gd name="adj1" fmla="val 8333"/>
              <a:gd name="adj2" fmla="val 38491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2CAE0F-BB0B-444E-A1D9-E0E9A14BCA74}"/>
              </a:ext>
            </a:extLst>
          </p:cNvPr>
          <p:cNvSpPr txBox="1"/>
          <p:nvPr/>
        </p:nvSpPr>
        <p:spPr>
          <a:xfrm>
            <a:off x="4166751" y="3114465"/>
            <a:ext cx="30008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+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5755ABB1-F2DD-4112-9C9E-BD68FFE22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04" y="3090920"/>
            <a:ext cx="3883696" cy="1816942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72662738-58F2-4977-8203-58696AA28FF1}"/>
              </a:ext>
            </a:extLst>
          </p:cNvPr>
          <p:cNvCxnSpPr/>
          <p:nvPr/>
        </p:nvCxnSpPr>
        <p:spPr>
          <a:xfrm flipV="1">
            <a:off x="4683842" y="5212582"/>
            <a:ext cx="621255" cy="11955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Image 25">
            <a:extLst>
              <a:ext uri="{FF2B5EF4-FFF2-40B4-BE49-F238E27FC236}">
                <a16:creationId xmlns:a16="http://schemas.microsoft.com/office/drawing/2014/main" id="{5CAA7E86-7B09-48E5-8BBD-56EBDD83FF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4607" y="4716319"/>
            <a:ext cx="2864287" cy="218809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EBBBCD7-B1D5-4070-B528-574EF6F9E190}"/>
              </a:ext>
            </a:extLst>
          </p:cNvPr>
          <p:cNvSpPr/>
          <p:nvPr/>
        </p:nvSpPr>
        <p:spPr>
          <a:xfrm>
            <a:off x="3154930" y="6248782"/>
            <a:ext cx="1528912" cy="2823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BA0D200-29DC-4E8C-AA7C-E47F0D15A3D5}"/>
              </a:ext>
            </a:extLst>
          </p:cNvPr>
          <p:cNvCxnSpPr>
            <a:cxnSpLocks/>
          </p:cNvCxnSpPr>
          <p:nvPr/>
        </p:nvCxnSpPr>
        <p:spPr>
          <a:xfrm flipV="1">
            <a:off x="4742560" y="5557345"/>
            <a:ext cx="428530" cy="9737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Image 31">
            <a:extLst>
              <a:ext uri="{FF2B5EF4-FFF2-40B4-BE49-F238E27FC236}">
                <a16:creationId xmlns:a16="http://schemas.microsoft.com/office/drawing/2014/main" id="{C56F8159-B536-45BE-B68F-10DE216786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9983" y="4224401"/>
            <a:ext cx="3327233" cy="2394433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130F2C13-D4E3-4C6B-B857-50B241E17238}"/>
              </a:ext>
            </a:extLst>
          </p:cNvPr>
          <p:cNvSpPr txBox="1"/>
          <p:nvPr/>
        </p:nvSpPr>
        <p:spPr>
          <a:xfrm>
            <a:off x="8490195" y="3855069"/>
            <a:ext cx="3126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 err="1"/>
              <a:t>Filter</a:t>
            </a:r>
            <a:r>
              <a:rPr lang="fr-FR" b="1" u="sng" dirty="0"/>
              <a:t> superposition VP profiles</a:t>
            </a: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0657F5B6-E235-41A3-862B-6AA96B3552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3048" y="3117914"/>
            <a:ext cx="2985027" cy="2234473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0C0AA363-E610-4866-A8D3-36190866C8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192" y="5047376"/>
            <a:ext cx="2273618" cy="167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994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AD053C89-8298-4742-80A4-A964136E8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67" y="1492482"/>
            <a:ext cx="3274146" cy="215326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E15394F-E4C4-4E89-AACF-E3FC7D61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13" y="3848428"/>
            <a:ext cx="3560133" cy="234134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FA6DA4E-DD59-4932-96E9-44A299C75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646" y="1364648"/>
            <a:ext cx="3238095" cy="219047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4FDBC1C-DA2C-4CC4-A7E8-C1589140B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8904" y="3723864"/>
            <a:ext cx="3590476" cy="259047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4509B36-7A85-4295-ADD8-02EE1374CD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8808" y="1336076"/>
            <a:ext cx="3771429" cy="221904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FF6553B7-3E3E-422C-A594-D4DD87B268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4812" y="3723864"/>
            <a:ext cx="3611339" cy="2299634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F42F5BB7-1C04-467D-B5D1-FBDB3ECDEB7F}"/>
              </a:ext>
            </a:extLst>
          </p:cNvPr>
          <p:cNvSpPr txBox="1"/>
          <p:nvPr/>
        </p:nvSpPr>
        <p:spPr>
          <a:xfrm>
            <a:off x="1579065" y="920471"/>
            <a:ext cx="42351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PK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99B7AB0-80DA-47F4-84A3-BCB4CD077D6A}"/>
              </a:ext>
            </a:extLst>
          </p:cNvPr>
          <p:cNvSpPr txBox="1"/>
          <p:nvPr/>
        </p:nvSpPr>
        <p:spPr>
          <a:xfrm>
            <a:off x="5287465" y="886678"/>
            <a:ext cx="44595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PD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81F3786-CFA0-4571-8044-D9BCE487521A}"/>
              </a:ext>
            </a:extLst>
          </p:cNvPr>
          <p:cNvSpPr txBox="1"/>
          <p:nvPr/>
        </p:nvSpPr>
        <p:spPr>
          <a:xfrm>
            <a:off x="9491544" y="898101"/>
            <a:ext cx="6848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PKPD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C5FE630-046B-4569-9520-9AF1A91FD3DD}"/>
              </a:ext>
            </a:extLst>
          </p:cNvPr>
          <p:cNvSpPr txBox="1"/>
          <p:nvPr/>
        </p:nvSpPr>
        <p:spPr>
          <a:xfrm>
            <a:off x="8497777" y="5889695"/>
            <a:ext cx="326837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Can </a:t>
            </a:r>
            <a:r>
              <a:rPr lang="fr-FR" sz="1100" dirty="0" err="1"/>
              <a:t>be</a:t>
            </a:r>
            <a:r>
              <a:rPr lang="fr-FR" sz="1100" dirty="0"/>
              <a:t> </a:t>
            </a:r>
            <a:r>
              <a:rPr lang="fr-FR" sz="1100" dirty="0" err="1"/>
              <a:t>reduce</a:t>
            </a:r>
            <a:r>
              <a:rPr lang="fr-FR" sz="1100" dirty="0"/>
              <a:t>… but </a:t>
            </a:r>
            <a:r>
              <a:rPr lang="fr-FR" sz="1100" dirty="0" err="1"/>
              <a:t>is</a:t>
            </a:r>
            <a:r>
              <a:rPr lang="fr-FR" sz="1100" dirty="0"/>
              <a:t> </a:t>
            </a:r>
            <a:r>
              <a:rPr lang="fr-FR" sz="1100" dirty="0" err="1"/>
              <a:t>it</a:t>
            </a:r>
            <a:r>
              <a:rPr lang="fr-FR" sz="1100" dirty="0"/>
              <a:t> </a:t>
            </a:r>
            <a:r>
              <a:rPr lang="fr-FR" sz="1100" dirty="0" err="1"/>
              <a:t>computationally</a:t>
            </a:r>
            <a:r>
              <a:rPr lang="fr-FR" sz="1100" dirty="0"/>
              <a:t> </a:t>
            </a:r>
            <a:r>
              <a:rPr lang="fr-FR" sz="1100" dirty="0" err="1"/>
              <a:t>worth</a:t>
            </a:r>
            <a:r>
              <a:rPr lang="fr-FR" sz="1100" dirty="0"/>
              <a:t>?</a:t>
            </a:r>
          </a:p>
          <a:p>
            <a:r>
              <a:rPr lang="fr-FR" sz="1100" dirty="0" err="1"/>
              <a:t>Here</a:t>
            </a:r>
            <a:r>
              <a:rPr lang="fr-FR" sz="1100" dirty="0"/>
              <a:t> not </a:t>
            </a:r>
            <a:r>
              <a:rPr lang="fr-FR" sz="1100" dirty="0" err="1"/>
              <a:t>reduce</a:t>
            </a:r>
            <a:r>
              <a:rPr lang="fr-FR" sz="1100" dirty="0"/>
              <a:t> </a:t>
            </a:r>
            <a:r>
              <a:rPr lang="fr-FR" sz="1100" dirty="0" err="1"/>
              <a:t>because</a:t>
            </a:r>
            <a:r>
              <a:rPr lang="fr-FR" sz="1100" dirty="0"/>
              <a:t> </a:t>
            </a:r>
            <a:r>
              <a:rPr lang="fr-FR" sz="1100" dirty="0" err="1"/>
              <a:t>above</a:t>
            </a:r>
            <a:r>
              <a:rPr lang="fr-FR" sz="1100" dirty="0"/>
              <a:t> and </a:t>
            </a:r>
            <a:r>
              <a:rPr lang="fr-FR" sz="1100" dirty="0" err="1"/>
              <a:t>below</a:t>
            </a:r>
            <a:r>
              <a:rPr lang="fr-FR" sz="1100" dirty="0"/>
              <a:t> </a:t>
            </a:r>
            <a:r>
              <a:rPr lang="fr-FR" sz="1100" dirty="0" err="1"/>
              <a:t>altogether</a:t>
            </a:r>
            <a:endParaRPr lang="fr-FR" sz="1100" dirty="0"/>
          </a:p>
          <a:p>
            <a:r>
              <a:rPr lang="fr-FR" sz="1100" dirty="0"/>
              <a:t>Need a mix </a:t>
            </a:r>
            <a:r>
              <a:rPr lang="fr-FR" sz="1100" dirty="0" err="1"/>
              <a:t>between</a:t>
            </a:r>
            <a:r>
              <a:rPr lang="fr-FR" sz="1100" dirty="0"/>
              <a:t> </a:t>
            </a:r>
            <a:r>
              <a:rPr lang="fr-FR" sz="1100" dirty="0" err="1"/>
              <a:t>them</a:t>
            </a:r>
            <a:r>
              <a:rPr lang="fr-FR" sz="1100" dirty="0"/>
              <a:t> </a:t>
            </a:r>
            <a:r>
              <a:rPr lang="fr-FR" sz="1100" dirty="0" err="1"/>
              <a:t>when</a:t>
            </a:r>
            <a:r>
              <a:rPr lang="fr-FR" sz="1100" dirty="0"/>
              <a:t> </a:t>
            </a:r>
            <a:r>
              <a:rPr lang="fr-FR" sz="1100" dirty="0" err="1"/>
              <a:t>several</a:t>
            </a:r>
            <a:r>
              <a:rPr lang="fr-FR" sz="1100" dirty="0"/>
              <a:t> YTYPE… 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EF51F53C-F0B9-4DCC-B485-1E9F83FF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392" y="81025"/>
            <a:ext cx="4756602" cy="401729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fr-FR" sz="3600" dirty="0"/>
              <a:t>Single vs multiple YTYPE</a:t>
            </a:r>
          </a:p>
        </p:txBody>
      </p:sp>
    </p:spTree>
    <p:extLst>
      <p:ext uri="{BB962C8B-B14F-4D97-AF65-F5344CB8AC3E}">
        <p14:creationId xmlns:p14="http://schemas.microsoft.com/office/powerpoint/2010/main" val="2505520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37CADE-0348-4544-BBE0-91DB75B94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843" y="3307361"/>
            <a:ext cx="7437939" cy="686596"/>
          </a:xfrm>
        </p:spPr>
        <p:txBody>
          <a:bodyPr/>
          <a:lstStyle/>
          <a:p>
            <a:r>
              <a:rPr lang="fr-FR" dirty="0"/>
              <a:t>Green </a:t>
            </a:r>
            <a:r>
              <a:rPr lang="fr-FR" dirty="0" err="1"/>
              <a:t>filter</a:t>
            </a:r>
            <a:r>
              <a:rPr lang="fr-FR" dirty="0"/>
              <a:t> (</a:t>
            </a:r>
            <a:r>
              <a:rPr lang="fr-FR" dirty="0" err="1"/>
              <a:t>currently</a:t>
            </a:r>
            <a:r>
              <a:rPr lang="fr-FR" dirty="0"/>
              <a:t> </a:t>
            </a:r>
            <a:r>
              <a:rPr lang="fr-FR" dirty="0" err="1"/>
              <a:t>disabled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6398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FEB3B3-9743-4244-AEAF-3350D979B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Filtre </a:t>
            </a:r>
            <a:r>
              <a:rPr lang="fr-FR" dirty="0" err="1"/>
              <a:t>reduction</a:t>
            </a:r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079068A-7316-4C68-9BC3-A3152FE09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924"/>
            <a:ext cx="5584179" cy="296033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081BF67-3734-48A9-9F36-D0FBD513E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937" y="2130046"/>
            <a:ext cx="6876190" cy="438095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BF3E2E9-AA59-44FE-9F88-38C1A8B8E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81" y="3786745"/>
            <a:ext cx="3188970" cy="251533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5F9A182-C26D-4743-90DB-43EC85BBA3B2}"/>
              </a:ext>
            </a:extLst>
          </p:cNvPr>
          <p:cNvSpPr txBox="1"/>
          <p:nvPr/>
        </p:nvSpPr>
        <p:spPr>
          <a:xfrm>
            <a:off x="7075275" y="799387"/>
            <a:ext cx="364292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800" b="1" dirty="0"/>
              <a:t>In practice not efficient</a:t>
            </a:r>
          </a:p>
        </p:txBody>
      </p:sp>
    </p:spTree>
    <p:extLst>
      <p:ext uri="{BB962C8B-B14F-4D97-AF65-F5344CB8AC3E}">
        <p14:creationId xmlns:p14="http://schemas.microsoft.com/office/powerpoint/2010/main" val="2022662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A0D542-B415-4A83-89BE-952902DC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4819" y="3085702"/>
            <a:ext cx="7105664" cy="68659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fr-FR" dirty="0" err="1"/>
              <a:t>What</a:t>
            </a:r>
            <a:r>
              <a:rPr lang="fr-FR" dirty="0"/>
              <a:t> impacts the </a:t>
            </a:r>
            <a:r>
              <a:rPr lang="fr-FR" dirty="0" err="1"/>
              <a:t>peformances</a:t>
            </a:r>
            <a:r>
              <a:rPr lang="fr-FR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502817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9CB8F04-67CE-4A4B-BE05-5A49AF7E6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48" y="3714807"/>
            <a:ext cx="4190138" cy="239980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32ECC05-BD0C-472A-9BF9-9E7B8270E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34" y="851638"/>
            <a:ext cx="3076739" cy="223564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DB5E8D9-1A09-4E47-AC62-44E4D8A6E6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583" y="4380606"/>
            <a:ext cx="1273923" cy="179932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0127CE4-7C5F-4215-B4FC-5C2A9D93D554}"/>
              </a:ext>
            </a:extLst>
          </p:cNvPr>
          <p:cNvSpPr txBox="1"/>
          <p:nvPr/>
        </p:nvSpPr>
        <p:spPr>
          <a:xfrm>
            <a:off x="1690801" y="416167"/>
            <a:ext cx="56457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QSP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EC8DB94-F8FF-48E7-9403-74F0C6758A91}"/>
              </a:ext>
            </a:extLst>
          </p:cNvPr>
          <p:cNvSpPr txBox="1"/>
          <p:nvPr/>
        </p:nvSpPr>
        <p:spPr>
          <a:xfrm>
            <a:off x="5213734" y="785499"/>
            <a:ext cx="227921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Celltheques</a:t>
            </a:r>
            <a:r>
              <a:rPr lang="fr-FR" dirty="0"/>
              <a:t> formation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35F6477-BDDC-41F1-8A6A-7E309D14F711}"/>
              </a:ext>
            </a:extLst>
          </p:cNvPr>
          <p:cNvSpPr txBox="1"/>
          <p:nvPr/>
        </p:nvSpPr>
        <p:spPr>
          <a:xfrm>
            <a:off x="9244587" y="4033302"/>
            <a:ext cx="25724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In vivo data extrapolation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1278207-E6CC-469E-B1B5-28AEAE8CBF71}"/>
              </a:ext>
            </a:extLst>
          </p:cNvPr>
          <p:cNvSpPr txBox="1"/>
          <p:nvPr/>
        </p:nvSpPr>
        <p:spPr>
          <a:xfrm>
            <a:off x="1421730" y="3234573"/>
            <a:ext cx="137024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In vitro data </a:t>
            </a:r>
          </a:p>
        </p:txBody>
      </p:sp>
      <p:sp>
        <p:nvSpPr>
          <p:cNvPr id="14" name="Accolade fermante 13">
            <a:extLst>
              <a:ext uri="{FF2B5EF4-FFF2-40B4-BE49-F238E27FC236}">
                <a16:creationId xmlns:a16="http://schemas.microsoft.com/office/drawing/2014/main" id="{84C519A0-2044-47A5-85EC-201879FEFF05}"/>
              </a:ext>
            </a:extLst>
          </p:cNvPr>
          <p:cNvSpPr/>
          <p:nvPr/>
        </p:nvSpPr>
        <p:spPr>
          <a:xfrm>
            <a:off x="3745565" y="600833"/>
            <a:ext cx="1126670" cy="569844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1110FCC-E41D-4781-BE78-5F4B64240567}"/>
              </a:ext>
            </a:extLst>
          </p:cNvPr>
          <p:cNvSpPr txBox="1"/>
          <p:nvPr/>
        </p:nvSpPr>
        <p:spPr>
          <a:xfrm>
            <a:off x="5027083" y="1371230"/>
            <a:ext cx="31843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Bcl2 * Bclxl * Mcl1 * </a:t>
            </a:r>
            <a:r>
              <a:rPr lang="fr-FR" dirty="0" err="1"/>
              <a:t>Bim</a:t>
            </a:r>
            <a:r>
              <a:rPr lang="fr-FR" dirty="0"/>
              <a:t> * Puma * </a:t>
            </a:r>
            <a:r>
              <a:rPr lang="fr-FR" dirty="0" err="1"/>
              <a:t>Noxa</a:t>
            </a:r>
            <a:r>
              <a:rPr lang="fr-FR" dirty="0"/>
              <a:t>  = 300 000 cells</a:t>
            </a:r>
          </a:p>
          <a:p>
            <a:endParaRPr lang="fr-FR" dirty="0"/>
          </a:p>
          <a:p>
            <a:r>
              <a:rPr lang="fr-FR" dirty="0"/>
              <a:t>For </a:t>
            </a:r>
            <a:r>
              <a:rPr lang="fr-FR" dirty="0" err="1"/>
              <a:t>each</a:t>
            </a:r>
            <a:r>
              <a:rPr lang="fr-FR" dirty="0"/>
              <a:t> cells, 76 QSP </a:t>
            </a:r>
            <a:r>
              <a:rPr lang="fr-FR" dirty="0" err="1"/>
              <a:t>results</a:t>
            </a:r>
            <a:r>
              <a:rPr lang="fr-FR" dirty="0"/>
              <a:t> (</a:t>
            </a:r>
            <a:r>
              <a:rPr lang="fr-FR" dirty="0" err="1"/>
              <a:t>from</a:t>
            </a:r>
            <a:r>
              <a:rPr lang="fr-FR" dirty="0"/>
              <a:t> in vitro plot) 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3114E698-CE76-4A3F-B0DC-CBE99ED840E0}"/>
              </a:ext>
            </a:extLst>
          </p:cNvPr>
          <p:cNvCxnSpPr>
            <a:cxnSpLocks/>
          </p:cNvCxnSpPr>
          <p:nvPr/>
        </p:nvCxnSpPr>
        <p:spPr>
          <a:xfrm>
            <a:off x="6136525" y="2916555"/>
            <a:ext cx="0" cy="679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32D527D7-F798-41C3-8591-EFA643243B74}"/>
              </a:ext>
            </a:extLst>
          </p:cNvPr>
          <p:cNvSpPr txBox="1"/>
          <p:nvPr/>
        </p:nvSpPr>
        <p:spPr>
          <a:xfrm>
            <a:off x="5109654" y="3663970"/>
            <a:ext cx="24938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Virtual </a:t>
            </a:r>
            <a:r>
              <a:rPr lang="fr-FR" dirty="0" err="1"/>
              <a:t>tumor</a:t>
            </a:r>
            <a:r>
              <a:rPr lang="fr-FR" dirty="0"/>
              <a:t> calibration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ACB3AC3-B446-4310-ACF8-94AE7DE8E4A3}"/>
              </a:ext>
            </a:extLst>
          </p:cNvPr>
          <p:cNvSpPr txBox="1"/>
          <p:nvPr/>
        </p:nvSpPr>
        <p:spPr>
          <a:xfrm>
            <a:off x="4823374" y="5109571"/>
            <a:ext cx="864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Virtual </a:t>
            </a:r>
          </a:p>
          <a:p>
            <a:r>
              <a:rPr lang="fr-FR" dirty="0" err="1"/>
              <a:t>Tumor</a:t>
            </a:r>
            <a:endParaRPr lang="fr-FR" dirty="0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B8BAF9C6-9FAB-4B86-8B73-D5A7FBEF03D6}"/>
              </a:ext>
            </a:extLst>
          </p:cNvPr>
          <p:cNvCxnSpPr>
            <a:cxnSpLocks/>
          </p:cNvCxnSpPr>
          <p:nvPr/>
        </p:nvCxnSpPr>
        <p:spPr>
          <a:xfrm flipV="1">
            <a:off x="7964849" y="2096867"/>
            <a:ext cx="692890" cy="2650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BCE1A469-59F4-4C50-8A94-1579A39967BC}"/>
              </a:ext>
            </a:extLst>
          </p:cNvPr>
          <p:cNvCxnSpPr>
            <a:cxnSpLocks/>
          </p:cNvCxnSpPr>
          <p:nvPr/>
        </p:nvCxnSpPr>
        <p:spPr>
          <a:xfrm>
            <a:off x="7958575" y="4882981"/>
            <a:ext cx="699164" cy="562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74D5C4CC-EA55-4B4D-87D4-0AD4B7A4A464}"/>
              </a:ext>
            </a:extLst>
          </p:cNvPr>
          <p:cNvSpPr txBox="1"/>
          <p:nvPr/>
        </p:nvSpPr>
        <p:spPr>
          <a:xfrm>
            <a:off x="9082523" y="666972"/>
            <a:ext cx="223279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Virtual </a:t>
            </a:r>
            <a:r>
              <a:rPr lang="fr-FR" dirty="0" err="1"/>
              <a:t>tumor</a:t>
            </a:r>
            <a:r>
              <a:rPr lang="fr-FR" dirty="0"/>
              <a:t>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D04C90-9F57-4D70-A149-CC0AB562A3A8}"/>
              </a:ext>
            </a:extLst>
          </p:cNvPr>
          <p:cNvSpPr/>
          <p:nvPr/>
        </p:nvSpPr>
        <p:spPr>
          <a:xfrm>
            <a:off x="5027082" y="652946"/>
            <a:ext cx="2576395" cy="650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C9991F00-A32E-4CFB-8097-12617CF688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9137"/>
          <a:stretch/>
        </p:blipFill>
        <p:spPr>
          <a:xfrm>
            <a:off x="5932975" y="4416968"/>
            <a:ext cx="1866926" cy="2110269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2D35A3EE-332B-4933-831F-1BFC958CA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6982" y="1301499"/>
            <a:ext cx="2888521" cy="2026151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92894396-3EF7-489F-928C-2AE47F78E0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7425" y="4531816"/>
            <a:ext cx="3138350" cy="211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49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6ECEF64E-009C-4320-AE97-644037CD2381}"/>
              </a:ext>
            </a:extLst>
          </p:cNvPr>
          <p:cNvSpPr txBox="1"/>
          <p:nvPr/>
        </p:nvSpPr>
        <p:spPr>
          <a:xfrm>
            <a:off x="883511" y="1161716"/>
            <a:ext cx="412042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Time computation vs fraction VP rejection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43CA69C-EF2B-4C3B-A320-87D859FDEF47}"/>
              </a:ext>
            </a:extLst>
          </p:cNvPr>
          <p:cNvSpPr txBox="1"/>
          <p:nvPr/>
        </p:nvSpPr>
        <p:spPr>
          <a:xfrm>
            <a:off x="1678523" y="4995518"/>
            <a:ext cx="208416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208.055 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Simeoni</a:t>
            </a:r>
            <a:r>
              <a:rPr lang="fr-FR" dirty="0"/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YTYPE (</a:t>
            </a:r>
            <a:r>
              <a:rPr lang="fr-FR" dirty="0" err="1"/>
              <a:t>tumVol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time </a:t>
            </a:r>
            <a:r>
              <a:rPr lang="fr-FR" dirty="0" err="1"/>
              <a:t>window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Two</a:t>
            </a:r>
            <a:r>
              <a:rPr lang="fr-FR" dirty="0"/>
              <a:t> param</a:t>
            </a:r>
          </a:p>
          <a:p>
            <a:r>
              <a:rPr lang="fr-FR" dirty="0"/>
              <a:t> (impact more?)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31EF9A1-FB36-44AA-8473-3014BB335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5" y="5595683"/>
            <a:ext cx="1022940" cy="1200328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B9C40072-0798-406A-A85E-441BAAA9DD6A}"/>
              </a:ext>
            </a:extLst>
          </p:cNvPr>
          <p:cNvSpPr txBox="1"/>
          <p:nvPr/>
        </p:nvSpPr>
        <p:spPr>
          <a:xfrm>
            <a:off x="1725313" y="1564620"/>
            <a:ext cx="284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Max = 83 sec, min = 5.8 sec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BB9323E8-A577-4E87-91A8-FE5C3187E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672" y="2043916"/>
            <a:ext cx="3881262" cy="284163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81AC682-EA01-4966-817D-A0B892640CE2}"/>
              </a:ext>
            </a:extLst>
          </p:cNvPr>
          <p:cNvSpPr txBox="1"/>
          <p:nvPr/>
        </p:nvSpPr>
        <p:spPr>
          <a:xfrm>
            <a:off x="6927710" y="5134017"/>
            <a:ext cx="23903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248.832 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Simeoni</a:t>
            </a:r>
            <a:r>
              <a:rPr lang="fr-FR" dirty="0"/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YTYPE (</a:t>
            </a:r>
            <a:r>
              <a:rPr lang="fr-FR" dirty="0" err="1"/>
              <a:t>tumVol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time </a:t>
            </a:r>
            <a:r>
              <a:rPr lang="fr-FR" dirty="0" err="1"/>
              <a:t>window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4489 good VP = 18%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B84C23E-531F-41DE-9470-64F127B11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6219" y="2249419"/>
            <a:ext cx="3594679" cy="2746099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FC3AD0F9-AB42-48E1-AA23-95DC771C56B6}"/>
              </a:ext>
            </a:extLst>
          </p:cNvPr>
          <p:cNvSpPr txBox="1"/>
          <p:nvPr/>
        </p:nvSpPr>
        <p:spPr>
          <a:xfrm>
            <a:off x="6363284" y="1129086"/>
            <a:ext cx="482805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Time computation vs </a:t>
            </a:r>
            <a:r>
              <a:rPr lang="fr-FR" dirty="0" err="1"/>
              <a:t>number</a:t>
            </a:r>
            <a:r>
              <a:rPr lang="fr-FR" dirty="0"/>
              <a:t> parameter </a:t>
            </a:r>
            <a:r>
              <a:rPr lang="fr-FR" dirty="0" err="1"/>
              <a:t>involved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62C3459-7A25-4918-8FFA-2FA4A7ACE603}"/>
              </a:ext>
            </a:extLst>
          </p:cNvPr>
          <p:cNvSpPr txBox="1"/>
          <p:nvPr/>
        </p:nvSpPr>
        <p:spPr>
          <a:xfrm>
            <a:off x="9475699" y="5134017"/>
            <a:ext cx="23903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Explenation</a:t>
            </a:r>
            <a:r>
              <a:rPr lang="fr-FR" sz="1400" dirty="0"/>
              <a:t>: </a:t>
            </a:r>
            <a:r>
              <a:rPr lang="fr-FR" sz="1400" dirty="0" err="1"/>
              <a:t>red</a:t>
            </a:r>
            <a:r>
              <a:rPr lang="fr-FR" sz="1400" dirty="0"/>
              <a:t> </a:t>
            </a:r>
            <a:r>
              <a:rPr lang="fr-FR" sz="1400" dirty="0" err="1"/>
              <a:t>filter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</a:t>
            </a:r>
            <a:r>
              <a:rPr lang="fr-FR" sz="1400" dirty="0" err="1"/>
              <a:t>always</a:t>
            </a:r>
            <a:r>
              <a:rPr lang="fr-FR" sz="1400" dirty="0"/>
              <a:t> </a:t>
            </a:r>
            <a:r>
              <a:rPr lang="fr-FR" sz="1400" dirty="0" err="1"/>
              <a:t>used</a:t>
            </a:r>
            <a:r>
              <a:rPr lang="fr-FR" sz="1400" dirty="0"/>
              <a:t> once more </a:t>
            </a:r>
            <a:r>
              <a:rPr lang="fr-FR" sz="1400" dirty="0" err="1"/>
              <a:t>than</a:t>
            </a:r>
            <a:r>
              <a:rPr lang="fr-FR" sz="1400" dirty="0"/>
              <a:t> optimal, but </a:t>
            </a:r>
            <a:r>
              <a:rPr lang="fr-FR" sz="1400" dirty="0" err="1"/>
              <a:t>here</a:t>
            </a:r>
            <a:r>
              <a:rPr lang="fr-FR" sz="1400" dirty="0"/>
              <a:t> </a:t>
            </a:r>
            <a:r>
              <a:rPr lang="fr-FR" sz="1400" dirty="0" err="1"/>
              <a:t>it</a:t>
            </a:r>
            <a:r>
              <a:rPr lang="fr-FR" sz="1400" dirty="0"/>
              <a:t> </a:t>
            </a:r>
            <a:r>
              <a:rPr lang="fr-FR" sz="1400" dirty="0" err="1"/>
              <a:t>take</a:t>
            </a:r>
            <a:r>
              <a:rPr lang="fr-FR" sz="1400" dirty="0"/>
              <a:t> one minutes at 0/5 </a:t>
            </a:r>
            <a:r>
              <a:rPr lang="fr-FR" sz="1400" dirty="0" err="1"/>
              <a:t>just</a:t>
            </a:r>
            <a:r>
              <a:rPr lang="fr-FR" sz="1400" dirty="0"/>
              <a:t> for </a:t>
            </a:r>
            <a:r>
              <a:rPr lang="fr-FR" sz="1400" dirty="0" err="1"/>
              <a:t>finding</a:t>
            </a:r>
            <a:r>
              <a:rPr lang="fr-FR" sz="1400" dirty="0"/>
              <a:t> no </a:t>
            </a:r>
            <a:r>
              <a:rPr lang="fr-FR" sz="1400" dirty="0" err="1"/>
              <a:t>additional</a:t>
            </a:r>
            <a:r>
              <a:rPr lang="fr-FR" sz="1400" dirty="0"/>
              <a:t> rejection, </a:t>
            </a:r>
            <a:r>
              <a:rPr lang="fr-FR" sz="1400" dirty="0" err="1"/>
              <a:t>then</a:t>
            </a:r>
            <a:r>
              <a:rPr lang="fr-FR" sz="1400" dirty="0"/>
              <a:t> do </a:t>
            </a:r>
            <a:r>
              <a:rPr lang="fr-FR" sz="1400" dirty="0" err="1"/>
              <a:t>everything</a:t>
            </a:r>
            <a:r>
              <a:rPr lang="fr-FR" sz="1400" dirty="0"/>
              <a:t> « </a:t>
            </a:r>
            <a:r>
              <a:rPr lang="fr-FR" sz="1400" dirty="0" err="1"/>
              <a:t>manually</a:t>
            </a:r>
            <a:r>
              <a:rPr lang="fr-FR" sz="1400" dirty="0"/>
              <a:t> »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5871FF6-4E56-4B54-8EFE-0EA6B19088DC}"/>
              </a:ext>
            </a:extLst>
          </p:cNvPr>
          <p:cNvSpPr txBox="1"/>
          <p:nvPr/>
        </p:nvSpPr>
        <p:spPr>
          <a:xfrm>
            <a:off x="7076219" y="1716183"/>
            <a:ext cx="284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Max = 122 sec, min = 22 sec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1A2ADDF-6415-4E6F-A18D-6CB19EC53A6F}"/>
              </a:ext>
            </a:extLst>
          </p:cNvPr>
          <p:cNvSpPr txBox="1"/>
          <p:nvPr/>
        </p:nvSpPr>
        <p:spPr>
          <a:xfrm>
            <a:off x="1828581" y="281003"/>
            <a:ext cx="8534837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000" b="1" dirty="0" err="1"/>
              <a:t>What</a:t>
            </a:r>
            <a:r>
              <a:rPr lang="fr-FR" sz="2000" b="1" dirty="0"/>
              <a:t> </a:t>
            </a:r>
            <a:r>
              <a:rPr lang="fr-FR" sz="2000" b="1" dirty="0" err="1"/>
              <a:t>greatly</a:t>
            </a:r>
            <a:r>
              <a:rPr lang="fr-FR" sz="2000" b="1" dirty="0"/>
              <a:t> influence the speed of the system  / </a:t>
            </a:r>
            <a:r>
              <a:rPr lang="fr-FR" sz="2000" b="1" dirty="0" err="1"/>
              <a:t>when</a:t>
            </a:r>
            <a:r>
              <a:rPr lang="fr-FR" sz="2000" b="1" dirty="0"/>
              <a:t> to use the </a:t>
            </a:r>
            <a:r>
              <a:rPr lang="fr-FR" sz="2000" b="1" dirty="0" err="1"/>
              <a:t>algorithm</a:t>
            </a:r>
            <a:r>
              <a:rPr lang="fr-FR" sz="2000" b="1" dirty="0"/>
              <a:t> ?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B57FF18-85DF-43C1-9B7A-F1B61D50DF34}"/>
              </a:ext>
            </a:extLst>
          </p:cNvPr>
          <p:cNvSpPr txBox="1"/>
          <p:nvPr/>
        </p:nvSpPr>
        <p:spPr>
          <a:xfrm>
            <a:off x="9561158" y="2110920"/>
            <a:ext cx="2392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144/group = 0,0432 sec</a:t>
            </a:r>
          </a:p>
          <a:p>
            <a:r>
              <a:rPr lang="fr-FR" dirty="0" err="1"/>
              <a:t>Saved</a:t>
            </a:r>
            <a:r>
              <a:rPr lang="fr-FR" dirty="0"/>
              <a:t>….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F2DC03E5-AA65-4734-AD85-887CF2FBF9B2}"/>
              </a:ext>
            </a:extLst>
          </p:cNvPr>
          <p:cNvCxnSpPr>
            <a:cxnSpLocks/>
          </p:cNvCxnSpPr>
          <p:nvPr/>
        </p:nvCxnSpPr>
        <p:spPr>
          <a:xfrm flipV="1">
            <a:off x="7361333" y="2530699"/>
            <a:ext cx="761576" cy="617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92673008-C89B-439D-AF90-CD7E1926CD0E}"/>
              </a:ext>
            </a:extLst>
          </p:cNvPr>
          <p:cNvSpPr txBox="1"/>
          <p:nvPr/>
        </p:nvSpPr>
        <p:spPr>
          <a:xfrm>
            <a:off x="5793637" y="2870345"/>
            <a:ext cx="1567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12/group = 0,0036 sec</a:t>
            </a:r>
          </a:p>
          <a:p>
            <a:r>
              <a:rPr lang="fr-FR" dirty="0" err="1"/>
              <a:t>Saved</a:t>
            </a:r>
            <a:r>
              <a:rPr lang="fr-FR" dirty="0"/>
              <a:t>….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2DA85B26-65DF-4D25-A20D-9ED1F1F1D7A4}"/>
              </a:ext>
            </a:extLst>
          </p:cNvPr>
          <p:cNvCxnSpPr>
            <a:cxnSpLocks/>
          </p:cNvCxnSpPr>
          <p:nvPr/>
        </p:nvCxnSpPr>
        <p:spPr>
          <a:xfrm flipH="1">
            <a:off x="8665161" y="2498107"/>
            <a:ext cx="895997" cy="338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9500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A0D542-B415-4A83-89BE-952902DC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6418" y="2968472"/>
            <a:ext cx="7650719" cy="68659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fr-FR" dirty="0"/>
              <a:t>Localisation of rare </a:t>
            </a:r>
            <a:r>
              <a:rPr lang="fr-FR" dirty="0" err="1"/>
              <a:t>virtual</a:t>
            </a:r>
            <a:r>
              <a:rPr lang="fr-FR" dirty="0"/>
              <a:t> patients</a:t>
            </a:r>
          </a:p>
        </p:txBody>
      </p:sp>
    </p:spTree>
    <p:extLst>
      <p:ext uri="{BB962C8B-B14F-4D97-AF65-F5344CB8AC3E}">
        <p14:creationId xmlns:p14="http://schemas.microsoft.com/office/powerpoint/2010/main" val="3513600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28B47178-3A35-4C0A-A4D1-52C4029E4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27" y="181097"/>
            <a:ext cx="3789973" cy="289202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7C88D7B-A746-4A9A-A05C-A997731E5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496" y="3575075"/>
            <a:ext cx="3789973" cy="287791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C746B10-F291-4560-8F87-5419C67C5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0" y="405011"/>
            <a:ext cx="3496359" cy="273804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4FC590C-BDB4-4A9D-A335-B2C27412C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1976" y="335076"/>
            <a:ext cx="3806472" cy="2877914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E1F23763-3A9B-403D-8218-0A82A6E2D597}"/>
              </a:ext>
            </a:extLst>
          </p:cNvPr>
          <p:cNvSpPr txBox="1"/>
          <p:nvPr/>
        </p:nvSpPr>
        <p:spPr>
          <a:xfrm>
            <a:off x="7776308" y="1627108"/>
            <a:ext cx="30008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+</a:t>
            </a:r>
          </a:p>
        </p:txBody>
      </p:sp>
      <p:sp>
        <p:nvSpPr>
          <p:cNvPr id="18" name="Accolade ouvrante 17">
            <a:extLst>
              <a:ext uri="{FF2B5EF4-FFF2-40B4-BE49-F238E27FC236}">
                <a16:creationId xmlns:a16="http://schemas.microsoft.com/office/drawing/2014/main" id="{ED1D0615-670B-4AFD-BA9E-263BD1F24ADE}"/>
              </a:ext>
            </a:extLst>
          </p:cNvPr>
          <p:cNvSpPr/>
          <p:nvPr/>
        </p:nvSpPr>
        <p:spPr>
          <a:xfrm rot="16200000">
            <a:off x="7858739" y="-619439"/>
            <a:ext cx="306473" cy="7638425"/>
          </a:xfrm>
          <a:prstGeom prst="leftBrace">
            <a:avLst>
              <a:gd name="adj1" fmla="val 8333"/>
              <a:gd name="adj2" fmla="val 4989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80F6544C-2E72-432A-B02F-72538CAD1E28}"/>
              </a:ext>
            </a:extLst>
          </p:cNvPr>
          <p:cNvCxnSpPr/>
          <p:nvPr/>
        </p:nvCxnSpPr>
        <p:spPr>
          <a:xfrm flipH="1">
            <a:off x="4259385" y="5080000"/>
            <a:ext cx="1953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DCC0B8DC-5BD4-471D-A7F2-B129C5CE4DD6}"/>
              </a:ext>
            </a:extLst>
          </p:cNvPr>
          <p:cNvSpPr txBox="1"/>
          <p:nvPr/>
        </p:nvSpPr>
        <p:spPr>
          <a:xfrm>
            <a:off x="4401038" y="4063544"/>
            <a:ext cx="18179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For </a:t>
            </a:r>
            <a:r>
              <a:rPr lang="fr-FR" dirty="0" err="1"/>
              <a:t>each</a:t>
            </a:r>
            <a:r>
              <a:rPr lang="fr-FR" dirty="0"/>
              <a:t> square</a:t>
            </a:r>
          </a:p>
          <a:p>
            <a:r>
              <a:rPr lang="fr-FR" dirty="0" err="1"/>
              <a:t>See</a:t>
            </a:r>
            <a:r>
              <a:rPr lang="fr-FR" dirty="0"/>
              <a:t> if </a:t>
            </a:r>
            <a:r>
              <a:rPr lang="fr-FR" dirty="0" err="1"/>
              <a:t>involved</a:t>
            </a:r>
            <a:r>
              <a:rPr lang="fr-FR" dirty="0"/>
              <a:t> in </a:t>
            </a:r>
          </a:p>
          <a:p>
            <a:r>
              <a:rPr lang="fr-FR" dirty="0" err="1"/>
              <a:t>filter</a:t>
            </a:r>
            <a:endParaRPr lang="fr-FR" dirty="0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284BC2A5-C6A9-4A4B-8005-EBA0DA0B86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9713" y="5228194"/>
            <a:ext cx="2200578" cy="148567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A5EE0AC0-5B0A-4B55-AFE8-0AAD499339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122" y="3328737"/>
            <a:ext cx="3810375" cy="292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532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B7E52C4-62BB-440F-827D-8F9A28409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05" y="1926200"/>
            <a:ext cx="4588416" cy="345800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5435FF7-0D02-40AF-8831-63701B7CF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46" y="2250650"/>
            <a:ext cx="3822991" cy="293116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CC1460C-A101-492F-A5A2-7591EB7C994D}"/>
              </a:ext>
            </a:extLst>
          </p:cNvPr>
          <p:cNvSpPr txBox="1"/>
          <p:nvPr/>
        </p:nvSpPr>
        <p:spPr>
          <a:xfrm>
            <a:off x="666948" y="1279869"/>
            <a:ext cx="3393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Color</a:t>
            </a:r>
            <a:r>
              <a:rPr lang="fr-FR" dirty="0"/>
              <a:t> area </a:t>
            </a:r>
            <a:r>
              <a:rPr lang="fr-FR" dirty="0" err="1"/>
              <a:t>become</a:t>
            </a:r>
            <a:r>
              <a:rPr lang="fr-FR" dirty="0"/>
              <a:t> the new </a:t>
            </a:r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much</a:t>
            </a:r>
            <a:r>
              <a:rPr lang="fr-FR" dirty="0"/>
              <a:t> </a:t>
            </a:r>
            <a:r>
              <a:rPr lang="fr-FR" dirty="0" err="1"/>
              <a:t>smaller</a:t>
            </a:r>
            <a:r>
              <a:rPr lang="fr-FR" dirty="0"/>
              <a:t> </a:t>
            </a:r>
            <a:r>
              <a:rPr lang="fr-FR" dirty="0" err="1"/>
              <a:t>step</a:t>
            </a:r>
            <a:endParaRPr lang="fr-FR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41EC24C3-B9B0-4A64-994A-0313A2A0D0BC}"/>
              </a:ext>
            </a:extLst>
          </p:cNvPr>
          <p:cNvCxnSpPr/>
          <p:nvPr/>
        </p:nvCxnSpPr>
        <p:spPr>
          <a:xfrm>
            <a:off x="4456670" y="3428999"/>
            <a:ext cx="14086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D429F7A4-3CDD-41B4-AEB7-DAAF14E99F76}"/>
              </a:ext>
            </a:extLst>
          </p:cNvPr>
          <p:cNvSpPr txBox="1"/>
          <p:nvPr/>
        </p:nvSpPr>
        <p:spPr>
          <a:xfrm>
            <a:off x="6223596" y="1418368"/>
            <a:ext cx="488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After</a:t>
            </a:r>
            <a:r>
              <a:rPr lang="fr-FR" dirty="0"/>
              <a:t> a second </a:t>
            </a:r>
            <a:r>
              <a:rPr lang="fr-FR" dirty="0" err="1"/>
              <a:t>turn</a:t>
            </a:r>
            <a:r>
              <a:rPr lang="fr-FR" dirty="0"/>
              <a:t> and </a:t>
            </a:r>
            <a:r>
              <a:rPr lang="fr-FR" dirty="0" err="1"/>
              <a:t>finding</a:t>
            </a:r>
            <a:r>
              <a:rPr lang="fr-FR" dirty="0"/>
              <a:t> </a:t>
            </a:r>
            <a:r>
              <a:rPr lang="fr-FR" dirty="0" err="1"/>
              <a:t>thousands</a:t>
            </a:r>
            <a:r>
              <a:rPr lang="fr-FR" dirty="0"/>
              <a:t> of VP!</a:t>
            </a:r>
          </a:p>
        </p:txBody>
      </p:sp>
    </p:spTree>
    <p:extLst>
      <p:ext uri="{BB962C8B-B14F-4D97-AF65-F5344CB8AC3E}">
        <p14:creationId xmlns:p14="http://schemas.microsoft.com/office/powerpoint/2010/main" val="896163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9EB6E1-0CD9-4011-87B9-411859295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273" y="159573"/>
            <a:ext cx="11161453" cy="686596"/>
          </a:xfrm>
        </p:spPr>
        <p:txBody>
          <a:bodyPr/>
          <a:lstStyle/>
          <a:p>
            <a:r>
              <a:rPr lang="fr-FR" dirty="0" err="1"/>
              <a:t>Algorithm</a:t>
            </a:r>
            <a:r>
              <a:rPr lang="fr-FR" dirty="0"/>
              <a:t> </a:t>
            </a:r>
            <a:r>
              <a:rPr lang="fr-FR" dirty="0" err="1"/>
              <a:t>under</a:t>
            </a:r>
            <a:r>
              <a:rPr lang="fr-FR" dirty="0"/>
              <a:t> construction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EDF5C88-043B-4E55-B6B4-C63C5564E5E3}"/>
              </a:ext>
            </a:extLst>
          </p:cNvPr>
          <p:cNvSpPr txBox="1"/>
          <p:nvPr/>
        </p:nvSpPr>
        <p:spPr>
          <a:xfrm>
            <a:off x="515273" y="1167504"/>
            <a:ext cx="331763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Give</a:t>
            </a:r>
            <a:r>
              <a:rPr lang="fr-FR" dirty="0"/>
              <a:t> a </a:t>
            </a:r>
            <a:r>
              <a:rPr lang="fr-FR" dirty="0" err="1"/>
              <a:t>domain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minimal </a:t>
            </a:r>
            <a:r>
              <a:rPr lang="fr-FR" dirty="0" err="1"/>
              <a:t>step</a:t>
            </a:r>
            <a:r>
              <a:rPr lang="fr-FR" dirty="0"/>
              <a:t> 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1547C62-8E95-4715-A1B5-5A2228FF64BC}"/>
              </a:ext>
            </a:extLst>
          </p:cNvPr>
          <p:cNvCxnSpPr/>
          <p:nvPr/>
        </p:nvCxnSpPr>
        <p:spPr>
          <a:xfrm>
            <a:off x="4757760" y="2773883"/>
            <a:ext cx="13098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899492F2-8901-483D-839D-F4BAB43F4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832" y="4516442"/>
            <a:ext cx="2648084" cy="203034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B45189B-07BD-4B06-9FAE-B6FE931DD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79" y="1749523"/>
            <a:ext cx="3178133" cy="1728904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0419CB1B-9BFA-40FE-BC3D-9E450887BF62}"/>
              </a:ext>
            </a:extLst>
          </p:cNvPr>
          <p:cNvSpPr txBox="1"/>
          <p:nvPr/>
        </p:nvSpPr>
        <p:spPr>
          <a:xfrm>
            <a:off x="7536435" y="602889"/>
            <a:ext cx="358457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Divide</a:t>
            </a:r>
            <a:r>
              <a:rPr lang="fr-FR" dirty="0"/>
              <a:t> the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aroud</a:t>
            </a:r>
            <a:r>
              <a:rPr lang="fr-FR" dirty="0"/>
              <a:t> 200K VP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5BA22AD7-8476-45C7-A744-447B5C8D79C2}"/>
                  </a:ext>
                </a:extLst>
              </p:cNvPr>
              <p:cNvSpPr txBox="1"/>
              <p:nvPr/>
            </p:nvSpPr>
            <p:spPr>
              <a:xfrm>
                <a:off x="7655900" y="1149999"/>
                <a:ext cx="3052181" cy="371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𝑛𝑐𝑢𝑡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𝑎𝑟𝑎𝑚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  6</m:t>
                          </m:r>
                        </m:deg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200.000</m:t>
                          </m:r>
                        </m:e>
                      </m:rad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5BA22AD7-8476-45C7-A744-447B5C8D7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900" y="1149999"/>
                <a:ext cx="3052181" cy="3715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2BF71A9-6545-4B25-BD8D-1411C155DE2C}"/>
              </a:ext>
            </a:extLst>
          </p:cNvPr>
          <p:cNvCxnSpPr>
            <a:cxnSpLocks/>
          </p:cNvCxnSpPr>
          <p:nvPr/>
        </p:nvCxnSpPr>
        <p:spPr>
          <a:xfrm>
            <a:off x="11186574" y="2773883"/>
            <a:ext cx="490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 19">
            <a:extLst>
              <a:ext uri="{FF2B5EF4-FFF2-40B4-BE49-F238E27FC236}">
                <a16:creationId xmlns:a16="http://schemas.microsoft.com/office/drawing/2014/main" id="{7F753871-7AA8-4733-9D43-0238F52B8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59" y="4354453"/>
            <a:ext cx="2718033" cy="2192330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95529F94-7B0C-4974-A377-6B9257F54066}"/>
              </a:ext>
            </a:extLst>
          </p:cNvPr>
          <p:cNvSpPr txBox="1"/>
          <p:nvPr/>
        </p:nvSpPr>
        <p:spPr>
          <a:xfrm>
            <a:off x="670453" y="3799126"/>
            <a:ext cx="458875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Use the </a:t>
            </a:r>
            <a:r>
              <a:rPr lang="fr-FR" dirty="0" err="1"/>
              <a:t>algorithm</a:t>
            </a:r>
            <a:r>
              <a:rPr lang="fr-FR" dirty="0"/>
              <a:t> to </a:t>
            </a:r>
            <a:r>
              <a:rPr lang="fr-FR" dirty="0" err="1"/>
              <a:t>determine</a:t>
            </a:r>
            <a:r>
              <a:rPr lang="fr-FR" dirty="0"/>
              <a:t> zone to look at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1C7DC9CA-86CC-435B-B03D-6A7D5611D5C9}"/>
              </a:ext>
            </a:extLst>
          </p:cNvPr>
          <p:cNvCxnSpPr>
            <a:cxnSpLocks/>
          </p:cNvCxnSpPr>
          <p:nvPr/>
        </p:nvCxnSpPr>
        <p:spPr>
          <a:xfrm>
            <a:off x="5734253" y="5341644"/>
            <a:ext cx="723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Image 22">
            <a:extLst>
              <a:ext uri="{FF2B5EF4-FFF2-40B4-BE49-F238E27FC236}">
                <a16:creationId xmlns:a16="http://schemas.microsoft.com/office/drawing/2014/main" id="{44056C8F-EA9A-4966-9639-FEC7E84366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4096" y="4558511"/>
            <a:ext cx="1664068" cy="1123457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950704E9-0574-4BDF-A7BE-77F89149F8F8}"/>
              </a:ext>
            </a:extLst>
          </p:cNvPr>
          <p:cNvSpPr txBox="1"/>
          <p:nvPr/>
        </p:nvSpPr>
        <p:spPr>
          <a:xfrm>
            <a:off x="6579082" y="4968232"/>
            <a:ext cx="542116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Can a zone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divided</a:t>
            </a:r>
            <a:r>
              <a:rPr lang="fr-FR" dirty="0"/>
              <a:t> in 200.000VP </a:t>
            </a:r>
            <a:r>
              <a:rPr lang="fr-FR" dirty="0" err="1"/>
              <a:t>with</a:t>
            </a:r>
            <a:r>
              <a:rPr lang="fr-FR" dirty="0"/>
              <a:t> minimal </a:t>
            </a:r>
            <a:r>
              <a:rPr lang="fr-FR" dirty="0" err="1"/>
              <a:t>step</a:t>
            </a:r>
            <a:r>
              <a:rPr lang="fr-FR" dirty="0"/>
              <a:t>? 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12C9F2-4076-48E8-9921-FCB431C6C29F}"/>
              </a:ext>
            </a:extLst>
          </p:cNvPr>
          <p:cNvCxnSpPr>
            <a:cxnSpLocks/>
          </p:cNvCxnSpPr>
          <p:nvPr/>
        </p:nvCxnSpPr>
        <p:spPr>
          <a:xfrm>
            <a:off x="7655900" y="5477037"/>
            <a:ext cx="0" cy="325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3C4B8766-BF34-4143-BBC1-0AF63E34FDDE}"/>
              </a:ext>
            </a:extLst>
          </p:cNvPr>
          <p:cNvSpPr txBox="1"/>
          <p:nvPr/>
        </p:nvSpPr>
        <p:spPr>
          <a:xfrm>
            <a:off x="7413141" y="5885779"/>
            <a:ext cx="48551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Yes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EF701A79-5997-4F86-8D29-6003139B2E48}"/>
              </a:ext>
            </a:extLst>
          </p:cNvPr>
          <p:cNvCxnSpPr>
            <a:cxnSpLocks/>
          </p:cNvCxnSpPr>
          <p:nvPr/>
        </p:nvCxnSpPr>
        <p:spPr>
          <a:xfrm>
            <a:off x="8036900" y="6068702"/>
            <a:ext cx="451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A5C45E02-F666-40FF-AC40-8D417C2A9114}"/>
              </a:ext>
            </a:extLst>
          </p:cNvPr>
          <p:cNvSpPr txBox="1"/>
          <p:nvPr/>
        </p:nvSpPr>
        <p:spPr>
          <a:xfrm>
            <a:off x="8590103" y="5851208"/>
            <a:ext cx="2841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Explore </a:t>
            </a:r>
            <a:r>
              <a:rPr lang="fr-FR" dirty="0" err="1"/>
              <a:t>completely</a:t>
            </a:r>
            <a:r>
              <a:rPr lang="fr-FR" dirty="0"/>
              <a:t> the zone</a:t>
            </a: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E16300F0-8D04-4A66-AC04-D9607FF7F708}"/>
              </a:ext>
            </a:extLst>
          </p:cNvPr>
          <p:cNvCxnSpPr>
            <a:cxnSpLocks/>
          </p:cNvCxnSpPr>
          <p:nvPr/>
        </p:nvCxnSpPr>
        <p:spPr>
          <a:xfrm flipV="1">
            <a:off x="7630840" y="4606044"/>
            <a:ext cx="0" cy="291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ADBCAF4D-112F-479D-974F-F45767BA1651}"/>
              </a:ext>
            </a:extLst>
          </p:cNvPr>
          <p:cNvSpPr txBox="1"/>
          <p:nvPr/>
        </p:nvSpPr>
        <p:spPr>
          <a:xfrm>
            <a:off x="7388081" y="4133489"/>
            <a:ext cx="4555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No</a:t>
            </a:r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F0E419E8-352D-420F-9737-357C1B6CE166}"/>
              </a:ext>
            </a:extLst>
          </p:cNvPr>
          <p:cNvCxnSpPr>
            <a:cxnSpLocks/>
          </p:cNvCxnSpPr>
          <p:nvPr/>
        </p:nvCxnSpPr>
        <p:spPr>
          <a:xfrm flipH="1" flipV="1">
            <a:off x="4206240" y="3124200"/>
            <a:ext cx="3104305" cy="948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1219EB39-3E7F-4BC2-A663-8EDEC897C3BB}"/>
              </a:ext>
            </a:extLst>
          </p:cNvPr>
          <p:cNvSpPr txBox="1"/>
          <p:nvPr/>
        </p:nvSpPr>
        <p:spPr>
          <a:xfrm rot="1051695">
            <a:off x="4995799" y="3400607"/>
            <a:ext cx="242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Let’s</a:t>
            </a:r>
            <a:r>
              <a:rPr lang="fr-FR" dirty="0"/>
              <a:t> </a:t>
            </a:r>
            <a:r>
              <a:rPr lang="fr-FR" dirty="0" err="1"/>
              <a:t>zooooooooom</a:t>
            </a:r>
            <a:endParaRPr lang="fr-FR" dirty="0"/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1BBC339D-CF38-4AB4-BDEE-1257E1A9A1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3141" y="1676446"/>
            <a:ext cx="3121198" cy="2421885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3FBD7BD9-323F-420C-8F84-5231D1929FE1}"/>
              </a:ext>
            </a:extLst>
          </p:cNvPr>
          <p:cNvSpPr txBox="1"/>
          <p:nvPr/>
        </p:nvSpPr>
        <p:spPr>
          <a:xfrm>
            <a:off x="10636935" y="1937704"/>
            <a:ext cx="1237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(in 6 </a:t>
            </a:r>
          </a:p>
          <a:p>
            <a:r>
              <a:rPr lang="fr-FR" dirty="0"/>
              <a:t>dimension)</a:t>
            </a:r>
          </a:p>
        </p:txBody>
      </p:sp>
    </p:spTree>
    <p:extLst>
      <p:ext uri="{BB962C8B-B14F-4D97-AF65-F5344CB8AC3E}">
        <p14:creationId xmlns:p14="http://schemas.microsoft.com/office/powerpoint/2010/main" val="2178129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C22152-86D8-405A-9CBC-B6C29CC78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68" y="3085702"/>
            <a:ext cx="2862652" cy="686596"/>
          </a:xfrm>
        </p:spPr>
        <p:txBody>
          <a:bodyPr>
            <a:normAutofit fontScale="90000"/>
          </a:bodyPr>
          <a:lstStyle/>
          <a:p>
            <a:r>
              <a:rPr lang="fr-FR" dirty="0"/>
              <a:t>Etude param utilisable</a:t>
            </a:r>
          </a:p>
        </p:txBody>
      </p:sp>
    </p:spTree>
    <p:extLst>
      <p:ext uri="{BB962C8B-B14F-4D97-AF65-F5344CB8AC3E}">
        <p14:creationId xmlns:p14="http://schemas.microsoft.com/office/powerpoint/2010/main" val="1835750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E273F7AC-2F4B-449C-A9ED-75B26F1F1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3" y="480632"/>
            <a:ext cx="2971800" cy="22669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DAAFB00-FD85-4F63-B935-324D7483A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30" y="3063240"/>
            <a:ext cx="6475470" cy="343283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B1FA1D5-5818-439C-977E-19AE690CBC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30"/>
          <a:stretch/>
        </p:blipFill>
        <p:spPr>
          <a:xfrm>
            <a:off x="3330705" y="1187764"/>
            <a:ext cx="2585463" cy="162382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ACEB765-D53F-4D1A-83F2-DB328A889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5684" y="-22877"/>
            <a:ext cx="3490901" cy="141231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924D694-367F-4744-A956-438D8D43A2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0436" y="1468552"/>
            <a:ext cx="2066947" cy="124700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99D72DA-D505-4854-9AA8-77DA9A910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4440" y="670470"/>
            <a:ext cx="2591955" cy="191470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7CFC1ED-EDF0-4C98-A420-C74EE7D599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4338" y="3296666"/>
            <a:ext cx="5607662" cy="296598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A60DB00-A580-4C98-B6A0-DC6426FAA5EA}"/>
              </a:ext>
            </a:extLst>
          </p:cNvPr>
          <p:cNvSpPr/>
          <p:nvPr/>
        </p:nvSpPr>
        <p:spPr>
          <a:xfrm>
            <a:off x="230130" y="1911096"/>
            <a:ext cx="2037582" cy="6059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9A199B-5A13-4F3C-A686-8D2F75914972}"/>
              </a:ext>
            </a:extLst>
          </p:cNvPr>
          <p:cNvSpPr/>
          <p:nvPr/>
        </p:nvSpPr>
        <p:spPr>
          <a:xfrm>
            <a:off x="6843895" y="1828800"/>
            <a:ext cx="1434473" cy="5701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15EA96-29EA-41BB-A91C-EB8FED814D65}"/>
              </a:ext>
            </a:extLst>
          </p:cNvPr>
          <p:cNvSpPr/>
          <p:nvPr/>
        </p:nvSpPr>
        <p:spPr>
          <a:xfrm>
            <a:off x="6822559" y="1310322"/>
            <a:ext cx="1434473" cy="1582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8F9CC8-B09A-452D-A67A-84A0DCA61CEA}"/>
              </a:ext>
            </a:extLst>
          </p:cNvPr>
          <p:cNvSpPr/>
          <p:nvPr/>
        </p:nvSpPr>
        <p:spPr>
          <a:xfrm>
            <a:off x="236226" y="1380744"/>
            <a:ext cx="1434473" cy="166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FE1918-F6DC-4D9B-9415-E5A01FCF52E9}"/>
              </a:ext>
            </a:extLst>
          </p:cNvPr>
          <p:cNvSpPr/>
          <p:nvPr/>
        </p:nvSpPr>
        <p:spPr>
          <a:xfrm>
            <a:off x="200020" y="5310333"/>
            <a:ext cx="2001970" cy="12733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A795DE-E98B-4F9C-A811-FFFCA238280F}"/>
              </a:ext>
            </a:extLst>
          </p:cNvPr>
          <p:cNvSpPr/>
          <p:nvPr/>
        </p:nvSpPr>
        <p:spPr>
          <a:xfrm>
            <a:off x="9666343" y="5172456"/>
            <a:ext cx="1434473" cy="944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275B66-F840-4F2B-92B9-3DD80A1A7485}"/>
              </a:ext>
            </a:extLst>
          </p:cNvPr>
          <p:cNvSpPr/>
          <p:nvPr/>
        </p:nvSpPr>
        <p:spPr>
          <a:xfrm>
            <a:off x="10929173" y="4352543"/>
            <a:ext cx="729428" cy="8618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79459E3-4ECB-43DC-AACB-4BDE5411F4B2}"/>
              </a:ext>
            </a:extLst>
          </p:cNvPr>
          <p:cNvSpPr/>
          <p:nvPr/>
        </p:nvSpPr>
        <p:spPr>
          <a:xfrm>
            <a:off x="10929173" y="3502910"/>
            <a:ext cx="729428" cy="8618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D2D0933-F027-4AAE-BD19-BE6CBC26C180}"/>
              </a:ext>
            </a:extLst>
          </p:cNvPr>
          <p:cNvSpPr/>
          <p:nvPr/>
        </p:nvSpPr>
        <p:spPr>
          <a:xfrm>
            <a:off x="2201990" y="3111012"/>
            <a:ext cx="1007553" cy="1158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94E45A-8C45-4122-A5D6-F99667F1CF92}"/>
              </a:ext>
            </a:extLst>
          </p:cNvPr>
          <p:cNvSpPr/>
          <p:nvPr/>
        </p:nvSpPr>
        <p:spPr>
          <a:xfrm>
            <a:off x="2208086" y="4178046"/>
            <a:ext cx="912308" cy="1158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6B34493-C3F9-4332-B216-FF8736599D66}"/>
              </a:ext>
            </a:extLst>
          </p:cNvPr>
          <p:cNvSpPr txBox="1"/>
          <p:nvPr/>
        </p:nvSpPr>
        <p:spPr>
          <a:xfrm>
            <a:off x="7425685" y="137370"/>
            <a:ext cx="355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difference</a:t>
            </a:r>
            <a:r>
              <a:rPr lang="fr-FR" dirty="0"/>
              <a:t> = </a:t>
            </a:r>
            <a:r>
              <a:rPr lang="fr-FR" dirty="0" err="1"/>
              <a:t>kint</a:t>
            </a:r>
            <a:r>
              <a:rPr lang="fr-FR" dirty="0"/>
              <a:t>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76C5A9F-97DF-49C5-9D0F-8A06F02CFF51}"/>
              </a:ext>
            </a:extLst>
          </p:cNvPr>
          <p:cNvSpPr/>
          <p:nvPr/>
        </p:nvSpPr>
        <p:spPr>
          <a:xfrm>
            <a:off x="3716662" y="2398905"/>
            <a:ext cx="1434473" cy="1181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74EE3C-1F38-4D32-AC4E-1E744997BC62}"/>
              </a:ext>
            </a:extLst>
          </p:cNvPr>
          <p:cNvSpPr/>
          <p:nvPr/>
        </p:nvSpPr>
        <p:spPr>
          <a:xfrm>
            <a:off x="10012664" y="2398904"/>
            <a:ext cx="1434473" cy="1181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8339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D9F85A-BCE6-4B0B-B702-638395E1A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Sequestration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0F920F-33C8-48DA-8F05-F94E1140B557}"/>
              </a:ext>
            </a:extLst>
          </p:cNvPr>
          <p:cNvSpPr/>
          <p:nvPr/>
        </p:nvSpPr>
        <p:spPr>
          <a:xfrm>
            <a:off x="1700784" y="2157984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8C24E63-BF9B-42AB-84D3-E5602BA284E2}"/>
              </a:ext>
            </a:extLst>
          </p:cNvPr>
          <p:cNvCxnSpPr/>
          <p:nvPr/>
        </p:nvCxnSpPr>
        <p:spPr>
          <a:xfrm>
            <a:off x="3831336" y="2478024"/>
            <a:ext cx="126187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2E5A0F0-0374-459F-97B3-2F1E3504DA83}"/>
              </a:ext>
            </a:extLst>
          </p:cNvPr>
          <p:cNvCxnSpPr>
            <a:cxnSpLocks/>
          </p:cNvCxnSpPr>
          <p:nvPr/>
        </p:nvCxnSpPr>
        <p:spPr>
          <a:xfrm flipH="1">
            <a:off x="3831336" y="2630424"/>
            <a:ext cx="126187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B8F19-5F66-4D39-B504-A8858AB04429}"/>
              </a:ext>
            </a:extLst>
          </p:cNvPr>
          <p:cNvSpPr/>
          <p:nvPr/>
        </p:nvSpPr>
        <p:spPr>
          <a:xfrm>
            <a:off x="5273040" y="2157984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EEB07C6-6C64-41E9-A9C6-569069D3327B}"/>
              </a:ext>
            </a:extLst>
          </p:cNvPr>
          <p:cNvCxnSpPr>
            <a:cxnSpLocks/>
          </p:cNvCxnSpPr>
          <p:nvPr/>
        </p:nvCxnSpPr>
        <p:spPr>
          <a:xfrm>
            <a:off x="2639568" y="3499104"/>
            <a:ext cx="0" cy="55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386F9B92-AB59-4C8F-B136-D171279F9232}"/>
              </a:ext>
            </a:extLst>
          </p:cNvPr>
          <p:cNvSpPr txBox="1"/>
          <p:nvPr/>
        </p:nvSpPr>
        <p:spPr>
          <a:xfrm>
            <a:off x="2242728" y="3590282"/>
            <a:ext cx="396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488410B-2C26-4753-8F95-915349FE7F6C}"/>
              </a:ext>
            </a:extLst>
          </p:cNvPr>
          <p:cNvSpPr txBox="1"/>
          <p:nvPr/>
        </p:nvSpPr>
        <p:spPr>
          <a:xfrm>
            <a:off x="4263852" y="2108692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k12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100F46B-D6CF-4851-9895-29FC17C5D902}"/>
              </a:ext>
            </a:extLst>
          </p:cNvPr>
          <p:cNvSpPr txBox="1"/>
          <p:nvPr/>
        </p:nvSpPr>
        <p:spPr>
          <a:xfrm>
            <a:off x="4268292" y="2752344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k21</a:t>
            </a:r>
          </a:p>
        </p:txBody>
      </p:sp>
    </p:spTree>
    <p:extLst>
      <p:ext uri="{BB962C8B-B14F-4D97-AF65-F5344CB8AC3E}">
        <p14:creationId xmlns:p14="http://schemas.microsoft.com/office/powerpoint/2010/main" val="1630201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D9F85A-BCE6-4B0B-B702-638395E1A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Administration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0F920F-33C8-48DA-8F05-F94E1140B557}"/>
              </a:ext>
            </a:extLst>
          </p:cNvPr>
          <p:cNvSpPr/>
          <p:nvPr/>
        </p:nvSpPr>
        <p:spPr>
          <a:xfrm>
            <a:off x="1700784" y="2157984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8C24E63-BF9B-42AB-84D3-E5602BA284E2}"/>
              </a:ext>
            </a:extLst>
          </p:cNvPr>
          <p:cNvCxnSpPr/>
          <p:nvPr/>
        </p:nvCxnSpPr>
        <p:spPr>
          <a:xfrm>
            <a:off x="3831336" y="2478024"/>
            <a:ext cx="126187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B8F19-5F66-4D39-B504-A8858AB04429}"/>
              </a:ext>
            </a:extLst>
          </p:cNvPr>
          <p:cNvSpPr/>
          <p:nvPr/>
        </p:nvSpPr>
        <p:spPr>
          <a:xfrm>
            <a:off x="5273040" y="2157984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EEB07C6-6C64-41E9-A9C6-569069D3327B}"/>
              </a:ext>
            </a:extLst>
          </p:cNvPr>
          <p:cNvCxnSpPr>
            <a:cxnSpLocks/>
          </p:cNvCxnSpPr>
          <p:nvPr/>
        </p:nvCxnSpPr>
        <p:spPr>
          <a:xfrm>
            <a:off x="6196584" y="3429000"/>
            <a:ext cx="0" cy="55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59DF76CC-9843-4F22-9F39-EA3B6E49CC3C}"/>
              </a:ext>
            </a:extLst>
          </p:cNvPr>
          <p:cNvSpPr txBox="1"/>
          <p:nvPr/>
        </p:nvSpPr>
        <p:spPr>
          <a:xfrm>
            <a:off x="4263852" y="2108692"/>
            <a:ext cx="395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ka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4780126-B8D3-48AF-B777-2920440A7D7F}"/>
              </a:ext>
            </a:extLst>
          </p:cNvPr>
          <p:cNvSpPr txBox="1"/>
          <p:nvPr/>
        </p:nvSpPr>
        <p:spPr>
          <a:xfrm>
            <a:off x="6260592" y="3520178"/>
            <a:ext cx="395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ka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59B5F19-6965-4AD4-91E3-C6DCE4A4B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877" y="1788652"/>
            <a:ext cx="4134574" cy="271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088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D9F85A-BCE6-4B0B-B702-638395E1A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Homeostasie</a:t>
            </a:r>
            <a:r>
              <a:rPr lang="fr-FR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0F920F-33C8-48DA-8F05-F94E1140B557}"/>
              </a:ext>
            </a:extLst>
          </p:cNvPr>
          <p:cNvSpPr/>
          <p:nvPr/>
        </p:nvSpPr>
        <p:spPr>
          <a:xfrm>
            <a:off x="1691640" y="1811642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IRM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8C24E63-BF9B-42AB-84D3-E5602BA284E2}"/>
              </a:ext>
            </a:extLst>
          </p:cNvPr>
          <p:cNvCxnSpPr/>
          <p:nvPr/>
        </p:nvCxnSpPr>
        <p:spPr>
          <a:xfrm>
            <a:off x="3822192" y="2131682"/>
            <a:ext cx="1261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B8F19-5F66-4D39-B504-A8858AB04429}"/>
              </a:ext>
            </a:extLst>
          </p:cNvPr>
          <p:cNvSpPr/>
          <p:nvPr/>
        </p:nvSpPr>
        <p:spPr>
          <a:xfrm>
            <a:off x="5263896" y="1811642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IRM2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EEB07C6-6C64-41E9-A9C6-569069D3327B}"/>
              </a:ext>
            </a:extLst>
          </p:cNvPr>
          <p:cNvCxnSpPr>
            <a:cxnSpLocks/>
          </p:cNvCxnSpPr>
          <p:nvPr/>
        </p:nvCxnSpPr>
        <p:spPr>
          <a:xfrm>
            <a:off x="6187440" y="3082658"/>
            <a:ext cx="0" cy="55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5B4CDFEA-6149-42A5-9F41-B30FA5F5594B}"/>
              </a:ext>
            </a:extLst>
          </p:cNvPr>
          <p:cNvCxnSpPr/>
          <p:nvPr/>
        </p:nvCxnSpPr>
        <p:spPr>
          <a:xfrm>
            <a:off x="204281" y="2311514"/>
            <a:ext cx="1261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EB11F54E-4E79-41EE-8540-827C6E3F152B}"/>
              </a:ext>
            </a:extLst>
          </p:cNvPr>
          <p:cNvSpPr txBox="1"/>
          <p:nvPr/>
        </p:nvSpPr>
        <p:spPr>
          <a:xfrm>
            <a:off x="4254708" y="1762350"/>
            <a:ext cx="601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kout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C3904B4-A8A8-40B8-BDAA-9E4FF8A16F5A}"/>
              </a:ext>
            </a:extLst>
          </p:cNvPr>
          <p:cNvSpPr txBox="1"/>
          <p:nvPr/>
        </p:nvSpPr>
        <p:spPr>
          <a:xfrm>
            <a:off x="637470" y="194218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kin</a:t>
            </a:r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BB551B7-B22D-4D08-8115-58CA6EB5D975}"/>
              </a:ext>
            </a:extLst>
          </p:cNvPr>
          <p:cNvSpPr txBox="1"/>
          <p:nvPr/>
        </p:nvSpPr>
        <p:spPr>
          <a:xfrm>
            <a:off x="6251448" y="3114401"/>
            <a:ext cx="718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kout2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55756A9F-0715-406C-A432-0214216D9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222" y="1592186"/>
            <a:ext cx="2877312" cy="1438656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4727CB06-300C-46AF-BF73-42B35B3C9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76" y="4102148"/>
            <a:ext cx="8419048" cy="2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744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>
            <a:extLst>
              <a:ext uri="{FF2B5EF4-FFF2-40B4-BE49-F238E27FC236}">
                <a16:creationId xmlns:a16="http://schemas.microsoft.com/office/drawing/2014/main" id="{F37D5805-5AB8-457B-9C5B-D7D517E30F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216325" y="3044533"/>
            <a:ext cx="8583282" cy="299395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325A863-EF51-485E-B03E-BE9EA1DF7213}"/>
              </a:ext>
            </a:extLst>
          </p:cNvPr>
          <p:cNvSpPr txBox="1"/>
          <p:nvPr/>
        </p:nvSpPr>
        <p:spPr>
          <a:xfrm>
            <a:off x="888521" y="250166"/>
            <a:ext cx="5449569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400" b="1" dirty="0"/>
              <a:t>Death and </a:t>
            </a:r>
            <a:r>
              <a:rPr lang="fr-FR" sz="2400" b="1" dirty="0" err="1"/>
              <a:t>survival</a:t>
            </a:r>
            <a:r>
              <a:rPr lang="fr-FR" sz="2400" b="1" dirty="0"/>
              <a:t> agents system: </a:t>
            </a:r>
            <a:r>
              <a:rPr lang="fr-FR" sz="2400" b="1" dirty="0" err="1"/>
              <a:t>results</a:t>
            </a:r>
            <a:endParaRPr lang="fr-FR" sz="2400" b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71077F8-883A-4A60-92EF-2F3E7B1C1933}"/>
              </a:ext>
            </a:extLst>
          </p:cNvPr>
          <p:cNvSpPr txBox="1"/>
          <p:nvPr/>
        </p:nvSpPr>
        <p:spPr>
          <a:xfrm>
            <a:off x="1755474" y="1214273"/>
            <a:ext cx="7297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« </a:t>
            </a:r>
            <a:r>
              <a:rPr lang="fr-FR" dirty="0" err="1"/>
              <a:t>Only</a:t>
            </a:r>
            <a:r>
              <a:rPr lang="fr-FR" dirty="0"/>
              <a:t> » 116.140 QSP </a:t>
            </a:r>
            <a:r>
              <a:rPr lang="fr-FR" dirty="0" err="1"/>
              <a:t>really</a:t>
            </a:r>
            <a:r>
              <a:rPr lang="fr-FR" dirty="0"/>
              <a:t> </a:t>
            </a:r>
            <a:r>
              <a:rPr lang="fr-FR" dirty="0" err="1"/>
              <a:t>done</a:t>
            </a:r>
            <a:r>
              <a:rPr lang="fr-FR" dirty="0"/>
              <a:t> (vs 4M) -&gt; </a:t>
            </a:r>
            <a:r>
              <a:rPr lang="fr-FR" b="1" u="sng" dirty="0"/>
              <a:t>35 </a:t>
            </a:r>
            <a:r>
              <a:rPr lang="fr-FR" b="1" u="sng" dirty="0" err="1"/>
              <a:t>less</a:t>
            </a:r>
            <a:r>
              <a:rPr lang="fr-FR" b="1" u="sng" dirty="0"/>
              <a:t> QSP </a:t>
            </a:r>
            <a:r>
              <a:rPr lang="fr-FR" b="1" u="sng" dirty="0" err="1"/>
              <a:t>done</a:t>
            </a:r>
            <a:endParaRPr lang="fr-F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Total time = 5 hours vs 5 </a:t>
            </a:r>
            <a:r>
              <a:rPr lang="fr-FR" dirty="0" err="1"/>
              <a:t>days</a:t>
            </a:r>
            <a:r>
              <a:rPr lang="fr-FR" dirty="0"/>
              <a:t> -&gt; </a:t>
            </a:r>
            <a:r>
              <a:rPr lang="fr-FR" b="1" u="sng" dirty="0"/>
              <a:t>time </a:t>
            </a:r>
            <a:r>
              <a:rPr lang="fr-FR" b="1" u="sng" dirty="0" err="1"/>
              <a:t>reduced</a:t>
            </a:r>
            <a:r>
              <a:rPr lang="fr-FR" b="1" u="sng" dirty="0"/>
              <a:t> by 24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D49C076-E4CF-41E7-993C-54880332FAFC}"/>
              </a:ext>
            </a:extLst>
          </p:cNvPr>
          <p:cNvSpPr txBox="1"/>
          <p:nvPr/>
        </p:nvSpPr>
        <p:spPr>
          <a:xfrm>
            <a:off x="1216325" y="2404995"/>
            <a:ext cx="374217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Number</a:t>
            </a:r>
            <a:r>
              <a:rPr lang="fr-FR" dirty="0"/>
              <a:t> of QSP « </a:t>
            </a:r>
            <a:r>
              <a:rPr lang="fr-FR" dirty="0" err="1"/>
              <a:t>filled</a:t>
            </a:r>
            <a:r>
              <a:rPr lang="fr-FR" dirty="0"/>
              <a:t> » by QSP </a:t>
            </a:r>
            <a:r>
              <a:rPr lang="fr-FR" dirty="0" err="1"/>
              <a:t>done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C24D6BA-5A32-425C-B7A0-0D8A33586F42}"/>
              </a:ext>
            </a:extLst>
          </p:cNvPr>
          <p:cNvSpPr txBox="1"/>
          <p:nvPr/>
        </p:nvSpPr>
        <p:spPr>
          <a:xfrm>
            <a:off x="5749506" y="2363046"/>
            <a:ext cx="349159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Time per QSP </a:t>
            </a:r>
            <a:r>
              <a:rPr lang="fr-FR" dirty="0" err="1"/>
              <a:t>filled</a:t>
            </a:r>
            <a:r>
              <a:rPr lang="fr-FR" dirty="0"/>
              <a:t> and </a:t>
            </a:r>
            <a:r>
              <a:rPr lang="fr-FR" dirty="0" err="1"/>
              <a:t>performed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10909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D9F85A-BCE6-4B0B-B702-638395E1A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Homeostasie</a:t>
            </a:r>
            <a:r>
              <a:rPr lang="fr-FR" dirty="0"/>
              <a:t> </a:t>
            </a:r>
            <a:r>
              <a:rPr lang="fr-FR" dirty="0" err="1"/>
              <a:t>decrease</a:t>
            </a:r>
            <a:r>
              <a:rPr lang="fr-FR" dirty="0"/>
              <a:t> </a:t>
            </a:r>
            <a:r>
              <a:rPr lang="fr-FR" dirty="0" err="1"/>
              <a:t>kin</a:t>
            </a:r>
            <a:r>
              <a:rPr lang="fr-FR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0F920F-33C8-48DA-8F05-F94E1140B557}"/>
              </a:ext>
            </a:extLst>
          </p:cNvPr>
          <p:cNvSpPr/>
          <p:nvPr/>
        </p:nvSpPr>
        <p:spPr>
          <a:xfrm>
            <a:off x="1691640" y="1811642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IRM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8C24E63-BF9B-42AB-84D3-E5602BA284E2}"/>
              </a:ext>
            </a:extLst>
          </p:cNvPr>
          <p:cNvCxnSpPr/>
          <p:nvPr/>
        </p:nvCxnSpPr>
        <p:spPr>
          <a:xfrm>
            <a:off x="3822192" y="2131682"/>
            <a:ext cx="1261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B8F19-5F66-4D39-B504-A8858AB04429}"/>
              </a:ext>
            </a:extLst>
          </p:cNvPr>
          <p:cNvSpPr/>
          <p:nvPr/>
        </p:nvSpPr>
        <p:spPr>
          <a:xfrm>
            <a:off x="5263896" y="1811642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IRM2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EEB07C6-6C64-41E9-A9C6-569069D3327B}"/>
              </a:ext>
            </a:extLst>
          </p:cNvPr>
          <p:cNvCxnSpPr>
            <a:cxnSpLocks/>
          </p:cNvCxnSpPr>
          <p:nvPr/>
        </p:nvCxnSpPr>
        <p:spPr>
          <a:xfrm>
            <a:off x="6187440" y="3082658"/>
            <a:ext cx="0" cy="55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5B4CDFEA-6149-42A5-9F41-B30FA5F5594B}"/>
              </a:ext>
            </a:extLst>
          </p:cNvPr>
          <p:cNvCxnSpPr/>
          <p:nvPr/>
        </p:nvCxnSpPr>
        <p:spPr>
          <a:xfrm>
            <a:off x="204281" y="2311514"/>
            <a:ext cx="1261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EB11F54E-4E79-41EE-8540-827C6E3F152B}"/>
              </a:ext>
            </a:extLst>
          </p:cNvPr>
          <p:cNvSpPr txBox="1"/>
          <p:nvPr/>
        </p:nvSpPr>
        <p:spPr>
          <a:xfrm>
            <a:off x="4254708" y="1762350"/>
            <a:ext cx="601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kout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C3904B4-A8A8-40B8-BDAA-9E4FF8A16F5A}"/>
              </a:ext>
            </a:extLst>
          </p:cNvPr>
          <p:cNvSpPr txBox="1"/>
          <p:nvPr/>
        </p:nvSpPr>
        <p:spPr>
          <a:xfrm>
            <a:off x="43137" y="1942182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Kin</a:t>
            </a:r>
            <a:r>
              <a:rPr lang="fr-FR" dirty="0"/>
              <a:t> * (1 – EMAX)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BB551B7-B22D-4D08-8115-58CA6EB5D975}"/>
              </a:ext>
            </a:extLst>
          </p:cNvPr>
          <p:cNvSpPr txBox="1"/>
          <p:nvPr/>
        </p:nvSpPr>
        <p:spPr>
          <a:xfrm>
            <a:off x="6251448" y="3114401"/>
            <a:ext cx="628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kdeg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E2A08BC-255F-4922-BC7A-EE28D5A72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77" y="3634347"/>
            <a:ext cx="7894671" cy="318573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0917C73-3ED1-46B8-8B54-FFDADF607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5258" y="1689722"/>
            <a:ext cx="3434898" cy="241936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38C6EDE0-FC60-4A5C-A0B3-BE835A4DE4AF}"/>
              </a:ext>
            </a:extLst>
          </p:cNvPr>
          <p:cNvSpPr txBox="1"/>
          <p:nvPr/>
        </p:nvSpPr>
        <p:spPr>
          <a:xfrm>
            <a:off x="9182100" y="5003800"/>
            <a:ext cx="1989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Similar</a:t>
            </a:r>
            <a:r>
              <a:rPr lang="fr-FR" dirty="0"/>
              <a:t> </a:t>
            </a:r>
            <a:r>
              <a:rPr lang="fr-FR" dirty="0" err="1"/>
              <a:t>increase</a:t>
            </a:r>
            <a:r>
              <a:rPr lang="fr-FR" dirty="0"/>
              <a:t> </a:t>
            </a:r>
            <a:r>
              <a:rPr lang="fr-FR" dirty="0" err="1"/>
              <a:t>kin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88418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D9F85A-BCE6-4B0B-B702-638395E1A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Elimination dans le </a:t>
            </a:r>
            <a:r>
              <a:rPr lang="fr-FR" dirty="0" err="1"/>
              <a:t>sdeux</a:t>
            </a:r>
            <a:r>
              <a:rPr lang="fr-FR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0F920F-33C8-48DA-8F05-F94E1140B557}"/>
              </a:ext>
            </a:extLst>
          </p:cNvPr>
          <p:cNvSpPr/>
          <p:nvPr/>
        </p:nvSpPr>
        <p:spPr>
          <a:xfrm>
            <a:off x="1700784" y="2157984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8C24E63-BF9B-42AB-84D3-E5602BA284E2}"/>
              </a:ext>
            </a:extLst>
          </p:cNvPr>
          <p:cNvCxnSpPr/>
          <p:nvPr/>
        </p:nvCxnSpPr>
        <p:spPr>
          <a:xfrm>
            <a:off x="3831336" y="2478024"/>
            <a:ext cx="126187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2E5A0F0-0374-459F-97B3-2F1E3504DA83}"/>
              </a:ext>
            </a:extLst>
          </p:cNvPr>
          <p:cNvCxnSpPr>
            <a:cxnSpLocks/>
          </p:cNvCxnSpPr>
          <p:nvPr/>
        </p:nvCxnSpPr>
        <p:spPr>
          <a:xfrm flipH="1">
            <a:off x="3831336" y="2630424"/>
            <a:ext cx="126187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B8F19-5F66-4D39-B504-A8858AB04429}"/>
              </a:ext>
            </a:extLst>
          </p:cNvPr>
          <p:cNvSpPr/>
          <p:nvPr/>
        </p:nvSpPr>
        <p:spPr>
          <a:xfrm>
            <a:off x="5273040" y="2157984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EEB07C6-6C64-41E9-A9C6-569069D3327B}"/>
              </a:ext>
            </a:extLst>
          </p:cNvPr>
          <p:cNvCxnSpPr>
            <a:cxnSpLocks/>
          </p:cNvCxnSpPr>
          <p:nvPr/>
        </p:nvCxnSpPr>
        <p:spPr>
          <a:xfrm>
            <a:off x="2639568" y="3499104"/>
            <a:ext cx="0" cy="55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EF6B6978-B7FA-40BC-9B31-8384A4E40478}"/>
              </a:ext>
            </a:extLst>
          </p:cNvPr>
          <p:cNvCxnSpPr>
            <a:cxnSpLocks/>
          </p:cNvCxnSpPr>
          <p:nvPr/>
        </p:nvCxnSpPr>
        <p:spPr>
          <a:xfrm>
            <a:off x="6184392" y="3499104"/>
            <a:ext cx="0" cy="55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D7BAE500-A24F-4177-9ABB-8C1CD1AB2C06}"/>
              </a:ext>
            </a:extLst>
          </p:cNvPr>
          <p:cNvSpPr txBox="1"/>
          <p:nvPr/>
        </p:nvSpPr>
        <p:spPr>
          <a:xfrm>
            <a:off x="7031736" y="3575304"/>
            <a:ext cx="3390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(Si faible alors effet séquestration)</a:t>
            </a:r>
          </a:p>
          <a:p>
            <a:r>
              <a:rPr lang="fr-FR" dirty="0"/>
              <a:t>(si élevé alors effet élimination)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52E27BE-73DB-4E8D-B9D1-1DC6B9DBA44B}"/>
              </a:ext>
            </a:extLst>
          </p:cNvPr>
          <p:cNvSpPr txBox="1"/>
          <p:nvPr/>
        </p:nvSpPr>
        <p:spPr>
          <a:xfrm>
            <a:off x="2242728" y="3590282"/>
            <a:ext cx="396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B4DB87A-871C-4B60-B8BC-E4B4C7DC800F}"/>
              </a:ext>
            </a:extLst>
          </p:cNvPr>
          <p:cNvSpPr txBox="1"/>
          <p:nvPr/>
        </p:nvSpPr>
        <p:spPr>
          <a:xfrm>
            <a:off x="5692967" y="3597771"/>
            <a:ext cx="513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ke2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593EE96-87AB-4917-B59F-55DFD41134BA}"/>
              </a:ext>
            </a:extLst>
          </p:cNvPr>
          <p:cNvSpPr txBox="1"/>
          <p:nvPr/>
        </p:nvSpPr>
        <p:spPr>
          <a:xfrm>
            <a:off x="4242816" y="2011680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k12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BA50B9B-708E-4928-B82A-AA5676AC2493}"/>
              </a:ext>
            </a:extLst>
          </p:cNvPr>
          <p:cNvSpPr txBox="1"/>
          <p:nvPr/>
        </p:nvSpPr>
        <p:spPr>
          <a:xfrm>
            <a:off x="4242816" y="2752344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k21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4C0A35F-CD1D-4F9E-BB65-9C639B0493B7}"/>
              </a:ext>
            </a:extLst>
          </p:cNvPr>
          <p:cNvSpPr txBox="1"/>
          <p:nvPr/>
        </p:nvSpPr>
        <p:spPr>
          <a:xfrm>
            <a:off x="3977640" y="3346704"/>
            <a:ext cx="11588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Si ke &gt; ke2</a:t>
            </a:r>
          </a:p>
          <a:p>
            <a:r>
              <a:rPr lang="fr-FR" dirty="0" err="1">
                <a:solidFill>
                  <a:srgbClr val="FF0000"/>
                </a:solidFill>
              </a:rPr>
              <a:t>only</a:t>
            </a:r>
            <a:endParaRPr lang="fr-FR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60658503-BBC0-4081-B2EA-ED64C3078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00" y="4555840"/>
            <a:ext cx="3997161" cy="2116529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5D30076F-F12E-4B45-8D60-F5097B10BDCE}"/>
              </a:ext>
            </a:extLst>
          </p:cNvPr>
          <p:cNvSpPr txBox="1"/>
          <p:nvPr/>
        </p:nvSpPr>
        <p:spPr>
          <a:xfrm>
            <a:off x="3129587" y="6065664"/>
            <a:ext cx="20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(ke == ke2, </a:t>
            </a:r>
            <a:r>
              <a:rPr lang="fr-FR" dirty="0" err="1"/>
              <a:t>parallel</a:t>
            </a:r>
            <a:r>
              <a:rPr lang="fr-FR" dirty="0"/>
              <a:t>)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4B651EF1-0627-4475-8146-C9740F24D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624" y="4879403"/>
            <a:ext cx="6887908" cy="85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150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E273F7AC-2F4B-449C-A9ED-75B26F1F1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3" y="480632"/>
            <a:ext cx="2971800" cy="22669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DAAFB00-FD85-4F63-B935-324D7483A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30" y="3063240"/>
            <a:ext cx="6475470" cy="343283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B1FA1D5-5818-439C-977E-19AE690CBC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30"/>
          <a:stretch/>
        </p:blipFill>
        <p:spPr>
          <a:xfrm>
            <a:off x="3330705" y="1187764"/>
            <a:ext cx="2585463" cy="162382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ACEB765-D53F-4D1A-83F2-DB328A889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5684" y="-22877"/>
            <a:ext cx="3490901" cy="141231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924D694-367F-4744-A956-438D8D43A2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0436" y="1468552"/>
            <a:ext cx="2066947" cy="124700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99D72DA-D505-4854-9AA8-77DA9A910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4440" y="670470"/>
            <a:ext cx="2591955" cy="191470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7CFC1ED-EDF0-4C98-A420-C74EE7D599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4338" y="3296666"/>
            <a:ext cx="5607662" cy="296598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A60DB00-A580-4C98-B6A0-DC6426FAA5EA}"/>
              </a:ext>
            </a:extLst>
          </p:cNvPr>
          <p:cNvSpPr/>
          <p:nvPr/>
        </p:nvSpPr>
        <p:spPr>
          <a:xfrm>
            <a:off x="230130" y="1911096"/>
            <a:ext cx="2037582" cy="6059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9A199B-5A13-4F3C-A686-8D2F75914972}"/>
              </a:ext>
            </a:extLst>
          </p:cNvPr>
          <p:cNvSpPr/>
          <p:nvPr/>
        </p:nvSpPr>
        <p:spPr>
          <a:xfrm>
            <a:off x="6843895" y="1828800"/>
            <a:ext cx="1434473" cy="5701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15EA96-29EA-41BB-A91C-EB8FED814D65}"/>
              </a:ext>
            </a:extLst>
          </p:cNvPr>
          <p:cNvSpPr/>
          <p:nvPr/>
        </p:nvSpPr>
        <p:spPr>
          <a:xfrm>
            <a:off x="6822559" y="1310322"/>
            <a:ext cx="1434473" cy="1582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8F9CC8-B09A-452D-A67A-84A0DCA61CEA}"/>
              </a:ext>
            </a:extLst>
          </p:cNvPr>
          <p:cNvSpPr/>
          <p:nvPr/>
        </p:nvSpPr>
        <p:spPr>
          <a:xfrm>
            <a:off x="236226" y="1380744"/>
            <a:ext cx="1434473" cy="166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FE1918-F6DC-4D9B-9415-E5A01FCF52E9}"/>
              </a:ext>
            </a:extLst>
          </p:cNvPr>
          <p:cNvSpPr/>
          <p:nvPr/>
        </p:nvSpPr>
        <p:spPr>
          <a:xfrm>
            <a:off x="200020" y="5310333"/>
            <a:ext cx="2001970" cy="12733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A795DE-E98B-4F9C-A811-FFFCA238280F}"/>
              </a:ext>
            </a:extLst>
          </p:cNvPr>
          <p:cNvSpPr/>
          <p:nvPr/>
        </p:nvSpPr>
        <p:spPr>
          <a:xfrm>
            <a:off x="9666343" y="5172456"/>
            <a:ext cx="1434473" cy="944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275B66-F840-4F2B-92B9-3DD80A1A7485}"/>
              </a:ext>
            </a:extLst>
          </p:cNvPr>
          <p:cNvSpPr/>
          <p:nvPr/>
        </p:nvSpPr>
        <p:spPr>
          <a:xfrm>
            <a:off x="10929173" y="4352543"/>
            <a:ext cx="729428" cy="8618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79459E3-4ECB-43DC-AACB-4BDE5411F4B2}"/>
              </a:ext>
            </a:extLst>
          </p:cNvPr>
          <p:cNvSpPr/>
          <p:nvPr/>
        </p:nvSpPr>
        <p:spPr>
          <a:xfrm>
            <a:off x="10929173" y="3502910"/>
            <a:ext cx="729428" cy="8618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D2D0933-F027-4AAE-BD19-BE6CBC26C180}"/>
              </a:ext>
            </a:extLst>
          </p:cNvPr>
          <p:cNvSpPr/>
          <p:nvPr/>
        </p:nvSpPr>
        <p:spPr>
          <a:xfrm>
            <a:off x="2201990" y="3111012"/>
            <a:ext cx="1007553" cy="1158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94E45A-8C45-4122-A5D6-F99667F1CF92}"/>
              </a:ext>
            </a:extLst>
          </p:cNvPr>
          <p:cNvSpPr/>
          <p:nvPr/>
        </p:nvSpPr>
        <p:spPr>
          <a:xfrm>
            <a:off x="2208086" y="4178046"/>
            <a:ext cx="912308" cy="1158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6B34493-C3F9-4332-B216-FF8736599D66}"/>
              </a:ext>
            </a:extLst>
          </p:cNvPr>
          <p:cNvSpPr txBox="1"/>
          <p:nvPr/>
        </p:nvSpPr>
        <p:spPr>
          <a:xfrm>
            <a:off x="7425685" y="137370"/>
            <a:ext cx="355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difference</a:t>
            </a:r>
            <a:r>
              <a:rPr lang="fr-FR" dirty="0"/>
              <a:t> = </a:t>
            </a:r>
            <a:r>
              <a:rPr lang="fr-FR" dirty="0" err="1"/>
              <a:t>kint</a:t>
            </a:r>
            <a:r>
              <a:rPr lang="fr-FR" dirty="0"/>
              <a:t>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76C5A9F-97DF-49C5-9D0F-8A06F02CFF51}"/>
              </a:ext>
            </a:extLst>
          </p:cNvPr>
          <p:cNvSpPr/>
          <p:nvPr/>
        </p:nvSpPr>
        <p:spPr>
          <a:xfrm>
            <a:off x="3716662" y="2398905"/>
            <a:ext cx="1434473" cy="1181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74EE3C-1F38-4D32-AC4E-1E744997BC62}"/>
              </a:ext>
            </a:extLst>
          </p:cNvPr>
          <p:cNvSpPr/>
          <p:nvPr/>
        </p:nvSpPr>
        <p:spPr>
          <a:xfrm>
            <a:off x="10012664" y="2398904"/>
            <a:ext cx="1434473" cy="1181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4834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D9F85A-BCE6-4B0B-B702-638395E1A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Elimination dans le </a:t>
            </a:r>
            <a:r>
              <a:rPr lang="fr-FR" dirty="0" err="1"/>
              <a:t>sdeux</a:t>
            </a:r>
            <a:r>
              <a:rPr lang="fr-FR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0F920F-33C8-48DA-8F05-F94E1140B557}"/>
              </a:ext>
            </a:extLst>
          </p:cNvPr>
          <p:cNvSpPr/>
          <p:nvPr/>
        </p:nvSpPr>
        <p:spPr>
          <a:xfrm>
            <a:off x="1700784" y="2157984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8C24E63-BF9B-42AB-84D3-E5602BA284E2}"/>
              </a:ext>
            </a:extLst>
          </p:cNvPr>
          <p:cNvCxnSpPr/>
          <p:nvPr/>
        </p:nvCxnSpPr>
        <p:spPr>
          <a:xfrm>
            <a:off x="3831336" y="2478024"/>
            <a:ext cx="1261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B8F19-5F66-4D39-B504-A8858AB04429}"/>
              </a:ext>
            </a:extLst>
          </p:cNvPr>
          <p:cNvSpPr/>
          <p:nvPr/>
        </p:nvSpPr>
        <p:spPr>
          <a:xfrm>
            <a:off x="5273040" y="2157984"/>
            <a:ext cx="1975104" cy="118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EEB07C6-6C64-41E9-A9C6-569069D3327B}"/>
              </a:ext>
            </a:extLst>
          </p:cNvPr>
          <p:cNvCxnSpPr>
            <a:cxnSpLocks/>
          </p:cNvCxnSpPr>
          <p:nvPr/>
        </p:nvCxnSpPr>
        <p:spPr>
          <a:xfrm>
            <a:off x="2639568" y="3499104"/>
            <a:ext cx="0" cy="55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EF6B6978-B7FA-40BC-9B31-8384A4E40478}"/>
              </a:ext>
            </a:extLst>
          </p:cNvPr>
          <p:cNvCxnSpPr>
            <a:cxnSpLocks/>
          </p:cNvCxnSpPr>
          <p:nvPr/>
        </p:nvCxnSpPr>
        <p:spPr>
          <a:xfrm>
            <a:off x="6184392" y="3499104"/>
            <a:ext cx="0" cy="55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D7BAE500-A24F-4177-9ABB-8C1CD1AB2C06}"/>
              </a:ext>
            </a:extLst>
          </p:cNvPr>
          <p:cNvSpPr txBox="1"/>
          <p:nvPr/>
        </p:nvSpPr>
        <p:spPr>
          <a:xfrm>
            <a:off x="7031736" y="3575304"/>
            <a:ext cx="3390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(Si faible alors effet séquestration)</a:t>
            </a:r>
          </a:p>
          <a:p>
            <a:r>
              <a:rPr lang="fr-FR" dirty="0"/>
              <a:t>(si élevé alors effet élimination)</a:t>
            </a:r>
          </a:p>
        </p:txBody>
      </p:sp>
    </p:spTree>
    <p:extLst>
      <p:ext uri="{BB962C8B-B14F-4D97-AF65-F5344CB8AC3E}">
        <p14:creationId xmlns:p14="http://schemas.microsoft.com/office/powerpoint/2010/main" val="15223345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C22152-86D8-405A-9CBC-B6C29CC78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68" y="3085702"/>
            <a:ext cx="2005505" cy="686596"/>
          </a:xfrm>
        </p:spPr>
        <p:txBody>
          <a:bodyPr/>
          <a:lstStyle/>
          <a:p>
            <a:r>
              <a:rPr lang="fr-FR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1875960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CA786D7-D4BF-44D1-A592-08C7F4674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0" y="1109663"/>
            <a:ext cx="4619625" cy="49053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90747E0-A774-4ABB-852E-07D2DF00E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825" y="842962"/>
            <a:ext cx="4600575" cy="50387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7223743-9FEC-4755-9123-5BD1C6E44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8450" y="1925636"/>
            <a:ext cx="2750732" cy="287337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07EF61A2-A893-425C-9533-1350C9F89B92}"/>
              </a:ext>
            </a:extLst>
          </p:cNvPr>
          <p:cNvSpPr txBox="1"/>
          <p:nvPr/>
        </p:nvSpPr>
        <p:spPr>
          <a:xfrm>
            <a:off x="3949700" y="6350000"/>
            <a:ext cx="5084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Now</a:t>
            </a:r>
            <a:r>
              <a:rPr lang="fr-FR" dirty="0"/>
              <a:t>, </a:t>
            </a:r>
            <a:r>
              <a:rPr lang="fr-FR" dirty="0" err="1"/>
              <a:t>need</a:t>
            </a:r>
            <a:r>
              <a:rPr lang="fr-FR" dirty="0"/>
              <a:t> an </a:t>
            </a:r>
            <a:r>
              <a:rPr lang="fr-FR" dirty="0" err="1"/>
              <a:t>algorithm</a:t>
            </a:r>
            <a:r>
              <a:rPr lang="fr-FR" dirty="0"/>
              <a:t> to </a:t>
            </a:r>
            <a:r>
              <a:rPr lang="fr-FR" dirty="0" err="1"/>
              <a:t>complete</a:t>
            </a:r>
            <a:r>
              <a:rPr lang="fr-FR" dirty="0"/>
              <a:t>  the white area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187B746-A8FD-4224-BB22-0B8D8D69AD04}"/>
              </a:ext>
            </a:extLst>
          </p:cNvPr>
          <p:cNvSpPr txBox="1"/>
          <p:nvPr/>
        </p:nvSpPr>
        <p:spPr>
          <a:xfrm>
            <a:off x="536502" y="194758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Step</a:t>
            </a:r>
            <a:r>
              <a:rPr lang="fr-FR" b="1" dirty="0"/>
              <a:t> 4: use </a:t>
            </a:r>
            <a:r>
              <a:rPr lang="fr-FR" b="1" dirty="0" err="1"/>
              <a:t>filters</a:t>
            </a:r>
            <a:r>
              <a:rPr lang="fr-FR" b="1" dirty="0"/>
              <a:t> for </a:t>
            </a:r>
            <a:r>
              <a:rPr lang="fr-FR" b="1" dirty="0" err="1"/>
              <a:t>domain</a:t>
            </a:r>
            <a:r>
              <a:rPr lang="fr-FR" b="1" dirty="0"/>
              <a:t> of acceptations</a:t>
            </a:r>
          </a:p>
        </p:txBody>
      </p:sp>
    </p:spTree>
    <p:extLst>
      <p:ext uri="{BB962C8B-B14F-4D97-AF65-F5344CB8AC3E}">
        <p14:creationId xmlns:p14="http://schemas.microsoft.com/office/powerpoint/2010/main" val="40454281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6B4C8DA3-44AC-451D-B8AC-DC3EBA3C5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9176"/>
            <a:ext cx="5865027" cy="347454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5AE2517-161C-456D-9B5A-7F5CF61D6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540" y="1370660"/>
            <a:ext cx="6239520" cy="3696398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E81D625C-F09F-4C72-A9A1-553AA5F347FE}"/>
              </a:ext>
            </a:extLst>
          </p:cNvPr>
          <p:cNvSpPr txBox="1"/>
          <p:nvPr/>
        </p:nvSpPr>
        <p:spPr>
          <a:xfrm>
            <a:off x="2654301" y="485422"/>
            <a:ext cx="697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Small </a:t>
            </a:r>
            <a:r>
              <a:rPr lang="fr-FR" dirty="0" err="1"/>
              <a:t>differences</a:t>
            </a:r>
            <a:r>
              <a:rPr lang="fr-FR" dirty="0"/>
              <a:t> due to initial </a:t>
            </a:r>
            <a:r>
              <a:rPr lang="fr-FR" dirty="0" err="1"/>
              <a:t>random</a:t>
            </a:r>
            <a:r>
              <a:rPr lang="fr-FR" dirty="0"/>
              <a:t> sampling and patient </a:t>
            </a:r>
            <a:r>
              <a:rPr lang="fr-FR" dirty="0" err="1"/>
              <a:t>remove</a:t>
            </a:r>
            <a:r>
              <a:rPr lang="fr-FR" dirty="0"/>
              <a:t> for </a:t>
            </a:r>
            <a:r>
              <a:rPr lang="fr-FR" dirty="0" err="1"/>
              <a:t>above</a:t>
            </a:r>
            <a:r>
              <a:rPr lang="fr-FR" dirty="0"/>
              <a:t> or </a:t>
            </a:r>
            <a:r>
              <a:rPr lang="fr-FR" dirty="0" err="1"/>
              <a:t>below</a:t>
            </a:r>
            <a:r>
              <a:rPr lang="fr-FR" dirty="0"/>
              <a:t> </a:t>
            </a:r>
            <a:r>
              <a:rPr lang="fr-FR" dirty="0" err="1"/>
              <a:t>while</a:t>
            </a:r>
            <a:r>
              <a:rPr lang="fr-FR" dirty="0"/>
              <a:t> in </a:t>
            </a:r>
            <a:r>
              <a:rPr lang="fr-FR" dirty="0" err="1"/>
              <a:t>fact</a:t>
            </a:r>
            <a:r>
              <a:rPr lang="fr-FR" dirty="0"/>
              <a:t> </a:t>
            </a:r>
            <a:r>
              <a:rPr lang="fr-FR" dirty="0" err="1"/>
              <a:t>both</a:t>
            </a:r>
            <a:r>
              <a:rPr lang="fr-FR" dirty="0"/>
              <a:t> 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25BE896-889A-40C3-8EE0-AE87116D2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652" y="5055115"/>
            <a:ext cx="2603804" cy="187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786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04371877-4813-491E-9DA3-3DBCB078E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5" y="125629"/>
            <a:ext cx="4584189" cy="339398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AD76FC3-ED9F-4E42-90E5-46913BC02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2" y="296187"/>
            <a:ext cx="5484080" cy="322343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85EEC51-5E9D-4335-A712-6005FC8DD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872" y="4087196"/>
            <a:ext cx="4151184" cy="252984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5EDA698-7156-4E8B-929F-A7F5BA4A8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5652" y="3855307"/>
            <a:ext cx="5494830" cy="284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936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706F9E12-CBE9-4A63-9087-79590F563F8B}"/>
              </a:ext>
            </a:extLst>
          </p:cNvPr>
          <p:cNvSpPr txBox="1"/>
          <p:nvPr/>
        </p:nvSpPr>
        <p:spPr>
          <a:xfrm>
            <a:off x="3446252" y="385078"/>
            <a:ext cx="4524700" cy="430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fr-FR" sz="2800" dirty="0"/>
              <a:t>Is k1 a </a:t>
            </a:r>
            <a:r>
              <a:rPr lang="fr-FR" sz="2800" dirty="0" err="1"/>
              <a:t>reducer</a:t>
            </a:r>
            <a:r>
              <a:rPr lang="fr-FR" sz="2800" dirty="0"/>
              <a:t> of an alterner ?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566D339-9154-44DF-B80C-24BCA7E5F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64" y="2149731"/>
            <a:ext cx="5085714" cy="328571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BA987A8-7351-4A10-B036-563698C67077}"/>
              </a:ext>
            </a:extLst>
          </p:cNvPr>
          <p:cNvSpPr txBox="1"/>
          <p:nvPr/>
        </p:nvSpPr>
        <p:spPr>
          <a:xfrm>
            <a:off x="472531" y="1224950"/>
            <a:ext cx="457766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If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exp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k1 </a:t>
            </a:r>
            <a:r>
              <a:rPr lang="fr-FR" dirty="0" err="1"/>
              <a:t>increaes</a:t>
            </a:r>
            <a:r>
              <a:rPr lang="fr-FR" dirty="0"/>
              <a:t> -&gt; </a:t>
            </a:r>
            <a:r>
              <a:rPr lang="fr-FR" dirty="0" err="1"/>
              <a:t>always</a:t>
            </a:r>
            <a:r>
              <a:rPr lang="fr-FR" dirty="0"/>
              <a:t> </a:t>
            </a:r>
            <a:r>
              <a:rPr lang="fr-FR" dirty="0" err="1"/>
              <a:t>reduced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256417-55CE-4D4A-93D8-78ABF1382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060" y="2031344"/>
            <a:ext cx="5085714" cy="3285714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C5F29B7-CFD4-4011-93C1-3351AAC0B17C}"/>
              </a:ext>
            </a:extLst>
          </p:cNvPr>
          <p:cNvSpPr txBox="1"/>
          <p:nvPr/>
        </p:nvSpPr>
        <p:spPr>
          <a:xfrm>
            <a:off x="6718085" y="1594282"/>
            <a:ext cx="477829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If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k1 </a:t>
            </a:r>
            <a:r>
              <a:rPr lang="fr-FR" dirty="0" err="1"/>
              <a:t>increaes</a:t>
            </a:r>
            <a:r>
              <a:rPr lang="fr-FR" dirty="0"/>
              <a:t> -&gt; </a:t>
            </a:r>
            <a:r>
              <a:rPr lang="fr-FR" dirty="0" err="1"/>
              <a:t>always</a:t>
            </a:r>
            <a:r>
              <a:rPr lang="fr-FR" dirty="0"/>
              <a:t> </a:t>
            </a:r>
            <a:r>
              <a:rPr lang="fr-FR" dirty="0" err="1"/>
              <a:t>reduced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447436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0C8B1D17-96E0-4499-8D04-5E07AAB2E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89" y="1072981"/>
            <a:ext cx="7920011" cy="48361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F52DA9E3-DA70-4E00-8837-BBE1D8CD9B31}"/>
                  </a:ext>
                </a:extLst>
              </p:cNvPr>
              <p:cNvSpPr txBox="1"/>
              <p:nvPr/>
            </p:nvSpPr>
            <p:spPr>
              <a:xfrm>
                <a:off x="8699739" y="2911415"/>
                <a:ext cx="2833777" cy="13851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⋅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⋅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𝑊𝑡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𝑝𝑐𝑡𝑃𝑟𝑜𝑙𝑖𝑓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F52DA9E3-DA70-4E00-8837-BBE1D8CD9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9739" y="2911415"/>
                <a:ext cx="2833777" cy="1385187"/>
              </a:xfrm>
              <a:prstGeom prst="rect">
                <a:avLst/>
              </a:prstGeom>
              <a:blipFill>
                <a:blip r:embed="rId3"/>
                <a:stretch>
                  <a:fillRect t="-39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A2654985-4514-4B01-B85F-42054F09E745}"/>
              </a:ext>
            </a:extLst>
          </p:cNvPr>
          <p:cNvSpPr/>
          <p:nvPr/>
        </p:nvSpPr>
        <p:spPr>
          <a:xfrm>
            <a:off x="5013384" y="948906"/>
            <a:ext cx="2165231" cy="24240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A29FDD90-FC56-423D-876D-46C8BD6610B0}"/>
              </a:ext>
            </a:extLst>
          </p:cNvPr>
          <p:cNvCxnSpPr/>
          <p:nvPr/>
        </p:nvCxnSpPr>
        <p:spPr>
          <a:xfrm flipH="1">
            <a:off x="7263442" y="759125"/>
            <a:ext cx="664233" cy="1897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83F492CE-583A-44A8-AC38-1E52B3D906D3}"/>
              </a:ext>
            </a:extLst>
          </p:cNvPr>
          <p:cNvSpPr txBox="1"/>
          <p:nvPr/>
        </p:nvSpPr>
        <p:spPr>
          <a:xfrm>
            <a:off x="8308400" y="569343"/>
            <a:ext cx="2930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But ALTERNER</a:t>
            </a:r>
          </a:p>
          <a:p>
            <a:r>
              <a:rPr lang="fr-FR" dirty="0"/>
              <a:t>If </a:t>
            </a:r>
            <a:r>
              <a:rPr lang="fr-FR" dirty="0" err="1"/>
              <a:t>using</a:t>
            </a:r>
            <a:r>
              <a:rPr lang="fr-FR" dirty="0"/>
              <a:t> the </a:t>
            </a:r>
            <a:r>
              <a:rPr lang="fr-FR" dirty="0" err="1"/>
              <a:t>Simeoni</a:t>
            </a:r>
            <a:r>
              <a:rPr lang="fr-FR" dirty="0"/>
              <a:t> </a:t>
            </a:r>
            <a:r>
              <a:rPr lang="fr-FR" dirty="0" err="1"/>
              <a:t>equation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2332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19D82130-85D0-4213-8521-67205808E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72" y="378069"/>
            <a:ext cx="8756738" cy="5767754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DC3E1389-2CB3-42AA-B807-FCDB4EC508FD}"/>
              </a:ext>
            </a:extLst>
          </p:cNvPr>
          <p:cNvCxnSpPr/>
          <p:nvPr/>
        </p:nvCxnSpPr>
        <p:spPr>
          <a:xfrm flipH="1">
            <a:off x="8704385" y="2831123"/>
            <a:ext cx="1301261" cy="597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53A9271E-DD32-4E65-9E19-DC2A910DE40E}"/>
              </a:ext>
            </a:extLst>
          </p:cNvPr>
          <p:cNvSpPr txBox="1"/>
          <p:nvPr/>
        </p:nvSpPr>
        <p:spPr>
          <a:xfrm>
            <a:off x="10392508" y="2444262"/>
            <a:ext cx="1441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Can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improve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surrogate</a:t>
            </a:r>
            <a:r>
              <a:rPr lang="fr-FR" dirty="0"/>
              <a:t> ? </a:t>
            </a:r>
          </a:p>
        </p:txBody>
      </p:sp>
    </p:spTree>
    <p:extLst>
      <p:ext uri="{BB962C8B-B14F-4D97-AF65-F5344CB8AC3E}">
        <p14:creationId xmlns:p14="http://schemas.microsoft.com/office/powerpoint/2010/main" val="33071405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41171E-B971-4A7F-B2EC-8090AD521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2C692F3-6E95-4376-9AF5-251C6D24B4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20220221_184832">
            <a:hlinkClick r:id="" action="ppaction://media"/>
            <a:extLst>
              <a:ext uri="{FF2B5EF4-FFF2-40B4-BE49-F238E27FC236}">
                <a16:creationId xmlns:a16="http://schemas.microsoft.com/office/drawing/2014/main" id="{7A5B65EA-6E1C-4A79-A32D-C1C86175D756}"/>
              </a:ext>
            </a:extLst>
          </p:cNvPr>
          <p:cNvPicPr>
            <a:picLocks noGrp="1" noChangeAspect="1"/>
          </p:cNvPicPr>
          <p:nvPr>
            <p:ph sz="quarter" idx="14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5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1976" y="1442738"/>
            <a:ext cx="5091112" cy="4859338"/>
          </a:xfrm>
        </p:spPr>
      </p:pic>
    </p:spTree>
    <p:extLst>
      <p:ext uri="{BB962C8B-B14F-4D97-AF65-F5344CB8AC3E}">
        <p14:creationId xmlns:p14="http://schemas.microsoft.com/office/powerpoint/2010/main" val="189137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D59A5B-7583-432A-AFB9-934ADDDD9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A1C264-2F66-47BF-8B95-F373E7B579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12DD385-D839-4E87-B178-CACC51BBE1C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4656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ZoneTexte 18">
            <a:extLst>
              <a:ext uri="{FF2B5EF4-FFF2-40B4-BE49-F238E27FC236}">
                <a16:creationId xmlns:a16="http://schemas.microsoft.com/office/drawing/2014/main" id="{ABCB1253-1554-4A6E-B92C-21466DDD5781}"/>
              </a:ext>
            </a:extLst>
          </p:cNvPr>
          <p:cNvSpPr txBox="1"/>
          <p:nvPr/>
        </p:nvSpPr>
        <p:spPr>
          <a:xfrm>
            <a:off x="-148001" y="100568"/>
            <a:ext cx="12791194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400" b="1" dirty="0"/>
              <a:t>A </a:t>
            </a:r>
            <a:r>
              <a:rPr lang="fr-FR" sz="2400" b="1" dirty="0" err="1"/>
              <a:t>function</a:t>
            </a:r>
            <a:r>
              <a:rPr lang="fr-FR" sz="2400" b="1" dirty="0"/>
              <a:t> </a:t>
            </a:r>
            <a:r>
              <a:rPr lang="fr-FR" sz="2400" b="1" dirty="0" err="1"/>
              <a:t>take</a:t>
            </a:r>
            <a:r>
              <a:rPr lang="fr-FR" sz="2400" b="1" dirty="0"/>
              <a:t> the data, </a:t>
            </a:r>
            <a:r>
              <a:rPr lang="fr-FR" sz="2400" b="1" dirty="0" err="1"/>
              <a:t>cut</a:t>
            </a:r>
            <a:r>
              <a:rPr lang="fr-FR" sz="2400" b="1" dirty="0"/>
              <a:t> the time in </a:t>
            </a:r>
            <a:r>
              <a:rPr lang="fr-FR" sz="2400" b="1" dirty="0" err="1"/>
              <a:t>inputed</a:t>
            </a:r>
            <a:r>
              <a:rPr lang="fr-FR" sz="2400" b="1" dirty="0"/>
              <a:t> </a:t>
            </a:r>
            <a:r>
              <a:rPr lang="fr-FR" sz="2400" b="1" dirty="0" err="1"/>
              <a:t>number</a:t>
            </a:r>
            <a:r>
              <a:rPr lang="fr-FR" sz="2400" b="1" dirty="0"/>
              <a:t> of time for </a:t>
            </a:r>
            <a:r>
              <a:rPr lang="fr-FR" sz="2400" b="1" dirty="0" err="1"/>
              <a:t>computing</a:t>
            </a:r>
            <a:r>
              <a:rPr lang="fr-FR" sz="2400" b="1" dirty="0"/>
              <a:t> </a:t>
            </a:r>
            <a:r>
              <a:rPr lang="fr-FR" sz="2400" b="1" dirty="0" err="1"/>
              <a:t>accepted</a:t>
            </a:r>
            <a:r>
              <a:rPr lang="fr-FR" sz="2400" b="1" dirty="0"/>
              <a:t> </a:t>
            </a:r>
            <a:r>
              <a:rPr lang="fr-FR" sz="2400" b="1" dirty="0" err="1"/>
              <a:t>windows</a:t>
            </a:r>
            <a:r>
              <a:rPr lang="fr-FR" sz="2400" b="1" dirty="0"/>
              <a:t>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6270212-1C70-4BD5-99D0-2BEF43345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408" y="1088363"/>
            <a:ext cx="5205119" cy="558520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C629D2B-2D3B-4D9F-8011-08458A964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63" y="1014287"/>
            <a:ext cx="4723809" cy="343809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1CFB92F4-F58D-4E61-AEE7-271995575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63" y="4368522"/>
            <a:ext cx="3543300" cy="2305050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3B3A6699-4452-408E-BF40-809D1561F2CD}"/>
              </a:ext>
            </a:extLst>
          </p:cNvPr>
          <p:cNvSpPr txBox="1"/>
          <p:nvPr/>
        </p:nvSpPr>
        <p:spPr>
          <a:xfrm>
            <a:off x="1551162" y="640632"/>
            <a:ext cx="3261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Exemple 8 time </a:t>
            </a:r>
            <a:r>
              <a:rPr lang="fr-FR" dirty="0" err="1"/>
              <a:t>windows</a:t>
            </a:r>
            <a:r>
              <a:rPr lang="fr-FR" dirty="0"/>
              <a:t> for PD  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5F23705-B2D4-4B98-B2A9-6856D32CA8F6}"/>
              </a:ext>
            </a:extLst>
          </p:cNvPr>
          <p:cNvSpPr txBox="1"/>
          <p:nvPr/>
        </p:nvSpPr>
        <p:spPr>
          <a:xfrm>
            <a:off x="7327296" y="640632"/>
            <a:ext cx="3960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Exemple 3 time </a:t>
            </a:r>
            <a:r>
              <a:rPr lang="fr-FR" dirty="0" err="1"/>
              <a:t>windows</a:t>
            </a:r>
            <a:r>
              <a:rPr lang="fr-FR" dirty="0"/>
              <a:t> for PK and PD  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597FDB7-9E05-4D67-B875-8041FCB71E57}"/>
              </a:ext>
            </a:extLst>
          </p:cNvPr>
          <p:cNvSpPr txBox="1"/>
          <p:nvPr/>
        </p:nvSpPr>
        <p:spPr>
          <a:xfrm>
            <a:off x="3962434" y="4793846"/>
            <a:ext cx="2829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Of course </a:t>
            </a:r>
            <a:r>
              <a:rPr lang="fr-FR" dirty="0" err="1"/>
              <a:t>it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modified</a:t>
            </a:r>
            <a:endParaRPr lang="fr-FR" dirty="0"/>
          </a:p>
          <a:p>
            <a:r>
              <a:rPr lang="fr-FR" dirty="0" err="1"/>
              <a:t>Manually</a:t>
            </a:r>
            <a:r>
              <a:rPr lang="fr-FR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1067365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E3040699-ECFC-490D-8556-66E128334110}"/>
              </a:ext>
            </a:extLst>
          </p:cNvPr>
          <p:cNvSpPr txBox="1"/>
          <p:nvPr/>
        </p:nvSpPr>
        <p:spPr>
          <a:xfrm>
            <a:off x="381000" y="88900"/>
            <a:ext cx="517410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b="1" dirty="0"/>
              <a:t>Key </a:t>
            </a:r>
            <a:r>
              <a:rPr lang="fr-FR" b="1" dirty="0" err="1"/>
              <a:t>mechanism</a:t>
            </a:r>
            <a:r>
              <a:rPr lang="fr-FR" b="1" dirty="0"/>
              <a:t> = parameter </a:t>
            </a:r>
            <a:r>
              <a:rPr lang="fr-FR" b="1" dirty="0" err="1"/>
              <a:t>with</a:t>
            </a:r>
            <a:r>
              <a:rPr lang="fr-FR" b="1" dirty="0"/>
              <a:t> </a:t>
            </a:r>
            <a:r>
              <a:rPr lang="fr-FR" b="1" dirty="0" err="1"/>
              <a:t>predictible</a:t>
            </a:r>
            <a:r>
              <a:rPr lang="fr-FR" b="1" dirty="0"/>
              <a:t> impact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15B7C74B-D4A2-4A73-A1FF-8ED535A54363}"/>
              </a:ext>
            </a:extLst>
          </p:cNvPr>
          <p:cNvCxnSpPr>
            <a:cxnSpLocks/>
          </p:cNvCxnSpPr>
          <p:nvPr/>
        </p:nvCxnSpPr>
        <p:spPr>
          <a:xfrm flipH="1">
            <a:off x="4350752" y="1989011"/>
            <a:ext cx="2510195" cy="595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47FD2687-D011-42CD-9325-EDBD69C76323}"/>
              </a:ext>
            </a:extLst>
          </p:cNvPr>
          <p:cNvCxnSpPr>
            <a:cxnSpLocks/>
          </p:cNvCxnSpPr>
          <p:nvPr/>
        </p:nvCxnSpPr>
        <p:spPr>
          <a:xfrm>
            <a:off x="8704385" y="1765296"/>
            <a:ext cx="372437" cy="261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972AA2C9-1B53-46BD-95F6-07F437B56593}"/>
              </a:ext>
            </a:extLst>
          </p:cNvPr>
          <p:cNvSpPr txBox="1"/>
          <p:nvPr/>
        </p:nvSpPr>
        <p:spPr>
          <a:xfrm>
            <a:off x="2043005" y="2329934"/>
            <a:ext cx="206498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Refused</a:t>
            </a:r>
            <a:r>
              <a:rPr lang="fr-FR" dirty="0"/>
              <a:t> VP </a:t>
            </a:r>
            <a:r>
              <a:rPr lang="fr-FR" dirty="0" err="1"/>
              <a:t>because</a:t>
            </a:r>
            <a:endParaRPr lang="fr-FR" dirty="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79B3E54C-AF05-44AC-82F1-A328F64E8094}"/>
              </a:ext>
            </a:extLst>
          </p:cNvPr>
          <p:cNvCxnSpPr>
            <a:cxnSpLocks/>
          </p:cNvCxnSpPr>
          <p:nvPr/>
        </p:nvCxnSpPr>
        <p:spPr>
          <a:xfrm flipH="1">
            <a:off x="2884938" y="2757358"/>
            <a:ext cx="39238" cy="364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C999004F-3349-414E-B701-FB6E93876616}"/>
              </a:ext>
            </a:extLst>
          </p:cNvPr>
          <p:cNvSpPr txBox="1"/>
          <p:nvPr/>
        </p:nvSpPr>
        <p:spPr>
          <a:xfrm>
            <a:off x="3075499" y="2883932"/>
            <a:ext cx="77771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Above</a:t>
            </a:r>
            <a:endParaRPr lang="fr-FR" dirty="0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6767AF10-D8DB-42B3-82CC-5831715EAB8F}"/>
              </a:ext>
            </a:extLst>
          </p:cNvPr>
          <p:cNvCxnSpPr>
            <a:cxnSpLocks/>
          </p:cNvCxnSpPr>
          <p:nvPr/>
        </p:nvCxnSpPr>
        <p:spPr>
          <a:xfrm flipH="1">
            <a:off x="1266825" y="2761029"/>
            <a:ext cx="614255" cy="53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450481A4-DD6A-40CF-B0EC-AA77B1ECD035}"/>
              </a:ext>
            </a:extLst>
          </p:cNvPr>
          <p:cNvSpPr txBox="1"/>
          <p:nvPr/>
        </p:nvSpPr>
        <p:spPr>
          <a:xfrm>
            <a:off x="357088" y="2514600"/>
            <a:ext cx="76405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Below</a:t>
            </a:r>
            <a:endParaRPr lang="fr-FR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D3BFEFA-E220-48D8-8890-F3155510FD86}"/>
              </a:ext>
            </a:extLst>
          </p:cNvPr>
          <p:cNvSpPr txBox="1"/>
          <p:nvPr/>
        </p:nvSpPr>
        <p:spPr>
          <a:xfrm>
            <a:off x="-24635" y="2917131"/>
            <a:ext cx="16943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</a:t>
            </a:r>
            <a:r>
              <a:rPr lang="fr-FR" sz="1400" dirty="0" err="1"/>
              <a:t>same</a:t>
            </a:r>
            <a:r>
              <a:rPr lang="fr-FR" sz="1400" dirty="0"/>
              <a:t> opposite </a:t>
            </a:r>
            <a:r>
              <a:rPr lang="fr-FR" sz="1400" dirty="0" err="1"/>
              <a:t>sign</a:t>
            </a:r>
            <a:r>
              <a:rPr lang="fr-FR" sz="1400" dirty="0"/>
              <a:t>)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17FE39CB-844D-4F42-999C-823FE97CC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70" y="3355559"/>
            <a:ext cx="3092339" cy="3355380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57EC1283-6F69-4900-9B37-651B0B07D71C}"/>
              </a:ext>
            </a:extLst>
          </p:cNvPr>
          <p:cNvSpPr txBox="1"/>
          <p:nvPr/>
        </p:nvSpPr>
        <p:spPr>
          <a:xfrm>
            <a:off x="3419403" y="3347116"/>
            <a:ext cx="2724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If </a:t>
            </a:r>
            <a:r>
              <a:rPr lang="fr-FR" dirty="0" err="1"/>
              <a:t>he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above</a:t>
            </a:r>
            <a:r>
              <a:rPr lang="fr-FR" dirty="0"/>
              <a:t>,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remove</a:t>
            </a:r>
            <a:r>
              <a:rPr lang="fr-FR" dirty="0"/>
              <a:t> VP </a:t>
            </a:r>
            <a:r>
              <a:rPr lang="fr-FR" dirty="0" err="1"/>
              <a:t>with</a:t>
            </a:r>
            <a:r>
              <a:rPr lang="fr-FR" dirty="0"/>
              <a:t> relative </a:t>
            </a:r>
            <a:r>
              <a:rPr lang="fr-FR" dirty="0" err="1"/>
              <a:t>parameters</a:t>
            </a:r>
            <a:r>
              <a:rPr lang="fr-FR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9165BBDE-FBFD-4B70-BE17-3C53CA479F65}"/>
                  </a:ext>
                </a:extLst>
              </p:cNvPr>
              <p:cNvSpPr txBox="1"/>
              <p:nvPr/>
            </p:nvSpPr>
            <p:spPr>
              <a:xfrm>
                <a:off x="3910509" y="4246218"/>
                <a:ext cx="995081" cy="42473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𝑉𝑑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𝑘𝑒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</p:txBody>
          </p:sp>
        </mc:Choice>
        <mc:Fallback xmlns="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9165BBDE-FBFD-4B70-BE17-3C53CA479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509" y="4246218"/>
                <a:ext cx="995081" cy="4247317"/>
              </a:xfrm>
              <a:prstGeom prst="rect">
                <a:avLst/>
              </a:prstGeom>
              <a:blipFill>
                <a:blip r:embed="rId3"/>
                <a:stretch>
                  <a:fillRect l="-3659" t="-4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ZoneTexte 31">
            <a:extLst>
              <a:ext uri="{FF2B5EF4-FFF2-40B4-BE49-F238E27FC236}">
                <a16:creationId xmlns:a16="http://schemas.microsoft.com/office/drawing/2014/main" id="{45544EF8-1D42-4FED-A439-9D178CE62B23}"/>
              </a:ext>
            </a:extLst>
          </p:cNvPr>
          <p:cNvSpPr txBox="1"/>
          <p:nvPr/>
        </p:nvSpPr>
        <p:spPr>
          <a:xfrm>
            <a:off x="3524536" y="6307054"/>
            <a:ext cx="215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(use of AND </a:t>
            </a:r>
            <a:r>
              <a:rPr lang="fr-FR" dirty="0" err="1"/>
              <a:t>gates</a:t>
            </a:r>
            <a:r>
              <a:rPr lang="fr-FR" dirty="0"/>
              <a:t>)</a:t>
            </a:r>
          </a:p>
        </p:txBody>
      </p:sp>
      <p:graphicFrame>
        <p:nvGraphicFramePr>
          <p:cNvPr id="35" name="Tableau 4">
            <a:extLst>
              <a:ext uri="{FF2B5EF4-FFF2-40B4-BE49-F238E27FC236}">
                <a16:creationId xmlns:a16="http://schemas.microsoft.com/office/drawing/2014/main" id="{3F58120E-DDD4-43FC-914D-392CB949C7A4}"/>
              </a:ext>
            </a:extLst>
          </p:cNvPr>
          <p:cNvGraphicFramePr>
            <a:graphicFrameLocks noGrp="1"/>
          </p:cNvGraphicFramePr>
          <p:nvPr/>
        </p:nvGraphicFramePr>
        <p:xfrm>
          <a:off x="381001" y="637540"/>
          <a:ext cx="508635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5450">
                  <a:extLst>
                    <a:ext uri="{9D8B030D-6E8A-4147-A177-3AD203B41FA5}">
                      <a16:colId xmlns:a16="http://schemas.microsoft.com/office/drawing/2014/main" val="2181417514"/>
                    </a:ext>
                  </a:extLst>
                </a:gridCol>
                <a:gridCol w="1695450">
                  <a:extLst>
                    <a:ext uri="{9D8B030D-6E8A-4147-A177-3AD203B41FA5}">
                      <a16:colId xmlns:a16="http://schemas.microsoft.com/office/drawing/2014/main" val="1496439134"/>
                    </a:ext>
                  </a:extLst>
                </a:gridCol>
                <a:gridCol w="1695450">
                  <a:extLst>
                    <a:ext uri="{9D8B030D-6E8A-4147-A177-3AD203B41FA5}">
                      <a16:colId xmlns:a16="http://schemas.microsoft.com/office/drawing/2014/main" val="3309613502"/>
                    </a:ext>
                  </a:extLst>
                </a:gridCol>
              </a:tblGrid>
              <a:tr h="269314"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PK (</a:t>
                      </a:r>
                      <a:r>
                        <a:rPr lang="fr-FR" sz="1400" dirty="0" err="1"/>
                        <a:t>monocomp</a:t>
                      </a:r>
                      <a:r>
                        <a:rPr lang="fr-FR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PD (</a:t>
                      </a:r>
                      <a:r>
                        <a:rPr lang="fr-FR" sz="1400" dirty="0" err="1"/>
                        <a:t>Simeoni</a:t>
                      </a:r>
                      <a:r>
                        <a:rPr lang="fr-FR" sz="1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113866"/>
                  </a:ext>
                </a:extLst>
              </a:tr>
              <a:tr h="269314">
                <a:tc>
                  <a:txBody>
                    <a:bodyPr/>
                    <a:lstStyle/>
                    <a:p>
                      <a:r>
                        <a:rPr lang="fr-FR" sz="1400" dirty="0" err="1"/>
                        <a:t>Param_reduce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Vd, 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rgbClr val="FF0000"/>
                          </a:solidFill>
                        </a:rPr>
                        <a:t>K2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846958"/>
                  </a:ext>
                </a:extLst>
              </a:tr>
              <a:tr h="376302">
                <a:tc>
                  <a:txBody>
                    <a:bodyPr/>
                    <a:lstStyle/>
                    <a:p>
                      <a:r>
                        <a:rPr lang="fr-FR" sz="1400" dirty="0" err="1"/>
                        <a:t>Param_increase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rgbClr val="FF0000"/>
                          </a:solidFill>
                        </a:rPr>
                        <a:t>Lambda0,lambda1, Vd, 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49692"/>
                  </a:ext>
                </a:extLst>
              </a:tr>
              <a:tr h="376302">
                <a:tc>
                  <a:txBody>
                    <a:bodyPr/>
                    <a:lstStyle/>
                    <a:p>
                      <a:r>
                        <a:rPr lang="fr-FR" sz="1400" dirty="0" err="1"/>
                        <a:t>Param_no_impact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Lambda0,lambda1, k2, 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694264"/>
                  </a:ext>
                </a:extLst>
              </a:tr>
            </a:tbl>
          </a:graphicData>
        </a:graphic>
      </p:graphicFrame>
      <p:sp>
        <p:nvSpPr>
          <p:cNvPr id="36" name="ZoneTexte 35">
            <a:extLst>
              <a:ext uri="{FF2B5EF4-FFF2-40B4-BE49-F238E27FC236}">
                <a16:creationId xmlns:a16="http://schemas.microsoft.com/office/drawing/2014/main" id="{9D503E77-07F5-4A3D-B2C0-EB863922989B}"/>
              </a:ext>
            </a:extLst>
          </p:cNvPr>
          <p:cNvSpPr txBox="1"/>
          <p:nvPr/>
        </p:nvSpPr>
        <p:spPr>
          <a:xfrm>
            <a:off x="8222578" y="2199039"/>
            <a:ext cx="244156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Accepted (</a:t>
            </a:r>
            <a:r>
              <a:rPr lang="fr-FR" dirty="0" err="1"/>
              <a:t>red</a:t>
            </a:r>
            <a:r>
              <a:rPr lang="fr-FR" dirty="0"/>
              <a:t> and </a:t>
            </a:r>
            <a:r>
              <a:rPr lang="fr-FR" dirty="0" err="1"/>
              <a:t>blue</a:t>
            </a:r>
            <a:r>
              <a:rPr lang="fr-FR" dirty="0"/>
              <a:t>)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44F20D5-4919-43D5-939C-00CB136801A3}"/>
              </a:ext>
            </a:extLst>
          </p:cNvPr>
          <p:cNvSpPr txBox="1"/>
          <p:nvPr/>
        </p:nvSpPr>
        <p:spPr>
          <a:xfrm>
            <a:off x="5980883" y="2763342"/>
            <a:ext cx="592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Imagine a </a:t>
            </a:r>
            <a:r>
              <a:rPr lang="fr-FR" dirty="0">
                <a:solidFill>
                  <a:srgbClr val="0070C0"/>
                </a:solidFill>
              </a:rPr>
              <a:t>VP (</a:t>
            </a:r>
            <a:r>
              <a:rPr lang="fr-FR" dirty="0" err="1">
                <a:solidFill>
                  <a:srgbClr val="0070C0"/>
                </a:solidFill>
              </a:rPr>
              <a:t>blue</a:t>
            </a:r>
            <a:r>
              <a:rPr lang="fr-FR" dirty="0">
                <a:solidFill>
                  <a:srgbClr val="0070C0"/>
                </a:solidFill>
              </a:rPr>
              <a:t> in plot)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following</a:t>
            </a:r>
            <a:r>
              <a:rPr lang="fr-FR" dirty="0"/>
              <a:t> relative </a:t>
            </a:r>
            <a:r>
              <a:rPr lang="fr-FR" dirty="0" err="1"/>
              <a:t>parameters</a:t>
            </a:r>
            <a:endParaRPr lang="fr-FR" dirty="0"/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98AD3C47-7F98-4024-B568-5907B061A998}"/>
              </a:ext>
            </a:extLst>
          </p:cNvPr>
          <p:cNvCxnSpPr/>
          <p:nvPr/>
        </p:nvCxnSpPr>
        <p:spPr>
          <a:xfrm flipH="1">
            <a:off x="8943975" y="4953000"/>
            <a:ext cx="866775" cy="219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C523BE9-D5DC-41C5-925E-23190E85E89E}"/>
                  </a:ext>
                </a:extLst>
              </p:cNvPr>
              <p:cNvSpPr txBox="1"/>
              <p:nvPr/>
            </p:nvSpPr>
            <p:spPr>
              <a:xfrm>
                <a:off x="6603997" y="3759202"/>
                <a:ext cx="995081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𝑉𝑑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𝑘𝑒</m:t>
                    </m:r>
                  </m:oMath>
                </a14:m>
                <a:endParaRPr lang="fr-FR" b="0" dirty="0"/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C523BE9-D5DC-41C5-925E-23190E85E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997" y="3759202"/>
                <a:ext cx="995081" cy="1754326"/>
              </a:xfrm>
              <a:prstGeom prst="rect">
                <a:avLst/>
              </a:prstGeom>
              <a:blipFill>
                <a:blip r:embed="rId4"/>
                <a:stretch>
                  <a:fillRect l="-3659" t="-1045" b="-348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Image 44">
            <a:extLst>
              <a:ext uri="{FF2B5EF4-FFF2-40B4-BE49-F238E27FC236}">
                <a16:creationId xmlns:a16="http://schemas.microsoft.com/office/drawing/2014/main" id="{612039BF-DBD9-4AC3-9A97-95864B16B1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888"/>
          <a:stretch/>
        </p:blipFill>
        <p:spPr>
          <a:xfrm>
            <a:off x="9132333" y="3527919"/>
            <a:ext cx="2637338" cy="2850162"/>
          </a:xfrm>
          <a:prstGeom prst="rect">
            <a:avLst/>
          </a:prstGeom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4EBFE7B3-A058-4092-8B3B-FA984B269B75}"/>
              </a:ext>
            </a:extLst>
          </p:cNvPr>
          <p:cNvSpPr txBox="1"/>
          <p:nvPr/>
        </p:nvSpPr>
        <p:spPr>
          <a:xfrm>
            <a:off x="6860947" y="3210000"/>
            <a:ext cx="73096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Vs </a:t>
            </a:r>
            <a:r>
              <a:rPr lang="fr-FR" dirty="0" err="1">
                <a:solidFill>
                  <a:srgbClr val="FF0000"/>
                </a:solidFill>
              </a:rPr>
              <a:t>res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C7D171B6-852E-40FA-8511-DF794417D440}"/>
              </a:ext>
            </a:extLst>
          </p:cNvPr>
          <p:cNvSpPr txBox="1"/>
          <p:nvPr/>
        </p:nvSpPr>
        <p:spPr>
          <a:xfrm>
            <a:off x="8122079" y="3224908"/>
            <a:ext cx="935962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Vs black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A66FD5DA-ED03-467B-8224-10932D5BEE4C}"/>
                  </a:ext>
                </a:extLst>
              </p:cNvPr>
              <p:cNvSpPr txBox="1"/>
              <p:nvPr/>
            </p:nvSpPr>
            <p:spPr>
              <a:xfrm>
                <a:off x="7893439" y="3808781"/>
                <a:ext cx="995081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𝑉𝑑</m:t>
                    </m:r>
                  </m:oMath>
                </a14:m>
                <a:endParaRPr lang="fr-F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𝑘𝑒</m:t>
                    </m:r>
                  </m:oMath>
                </a14:m>
                <a:endParaRPr lang="fr-FR" b="0" dirty="0"/>
              </a:p>
            </p:txBody>
          </p:sp>
        </mc:Choice>
        <mc:Fallback xmlns="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A66FD5DA-ED03-467B-8224-10932D5BE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439" y="3808781"/>
                <a:ext cx="995081" cy="1754326"/>
              </a:xfrm>
              <a:prstGeom prst="rect">
                <a:avLst/>
              </a:prstGeom>
              <a:blipFill>
                <a:blip r:embed="rId6"/>
                <a:stretch>
                  <a:fillRect l="-4294" t="-1042" b="-31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ZoneTexte 49">
            <a:extLst>
              <a:ext uri="{FF2B5EF4-FFF2-40B4-BE49-F238E27FC236}">
                <a16:creationId xmlns:a16="http://schemas.microsoft.com/office/drawing/2014/main" id="{0ABAD1CB-0DBC-4D4E-9578-3F4EF866FF5C}"/>
              </a:ext>
            </a:extLst>
          </p:cNvPr>
          <p:cNvSpPr txBox="1"/>
          <p:nvPr/>
        </p:nvSpPr>
        <p:spPr>
          <a:xfrm>
            <a:off x="6634614" y="5454482"/>
            <a:ext cx="124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= </a:t>
            </a:r>
            <a:r>
              <a:rPr lang="fr-FR" dirty="0" err="1">
                <a:solidFill>
                  <a:srgbClr val="FF0000"/>
                </a:solidFill>
              </a:rPr>
              <a:t>below</a:t>
            </a:r>
            <a:r>
              <a:rPr lang="fr-FR" dirty="0">
                <a:solidFill>
                  <a:srgbClr val="FF0000"/>
                </a:solidFill>
              </a:rPr>
              <a:t> </a:t>
            </a:r>
          </a:p>
          <a:p>
            <a:r>
              <a:rPr lang="fr-FR" dirty="0" err="1">
                <a:solidFill>
                  <a:srgbClr val="FF0000"/>
                </a:solidFill>
              </a:rPr>
              <a:t>Upper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limit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15B78797-61F4-44ED-8B85-2E6BDAC7D995}"/>
              </a:ext>
            </a:extLst>
          </p:cNvPr>
          <p:cNvSpPr txBox="1"/>
          <p:nvPr/>
        </p:nvSpPr>
        <p:spPr>
          <a:xfrm>
            <a:off x="7973044" y="5473261"/>
            <a:ext cx="1190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 </a:t>
            </a:r>
            <a:r>
              <a:rPr lang="fr-FR" dirty="0" err="1"/>
              <a:t>above</a:t>
            </a:r>
            <a:r>
              <a:rPr lang="fr-FR" dirty="0"/>
              <a:t> </a:t>
            </a:r>
          </a:p>
          <a:p>
            <a:r>
              <a:rPr lang="fr-FR" dirty="0" err="1"/>
              <a:t>lower</a:t>
            </a:r>
            <a:r>
              <a:rPr lang="fr-FR" dirty="0"/>
              <a:t> </a:t>
            </a:r>
            <a:r>
              <a:rPr lang="fr-FR" dirty="0" err="1"/>
              <a:t>limit</a:t>
            </a:r>
            <a:endParaRPr lang="fr-FR" dirty="0"/>
          </a:p>
        </p:txBody>
      </p:sp>
      <p:sp>
        <p:nvSpPr>
          <p:cNvPr id="55" name="Accolade ouvrante 54">
            <a:extLst>
              <a:ext uri="{FF2B5EF4-FFF2-40B4-BE49-F238E27FC236}">
                <a16:creationId xmlns:a16="http://schemas.microsoft.com/office/drawing/2014/main" id="{000C3F15-6352-4A52-A9FB-534CD8D47814}"/>
              </a:ext>
            </a:extLst>
          </p:cNvPr>
          <p:cNvSpPr/>
          <p:nvPr/>
        </p:nvSpPr>
        <p:spPr>
          <a:xfrm rot="16200000">
            <a:off x="7787097" y="4902930"/>
            <a:ext cx="262045" cy="248986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EAD30871-B686-4C69-BC04-67D3BA2B3593}"/>
              </a:ext>
            </a:extLst>
          </p:cNvPr>
          <p:cNvSpPr txBox="1"/>
          <p:nvPr/>
        </p:nvSpPr>
        <p:spPr>
          <a:xfrm>
            <a:off x="7015988" y="6377412"/>
            <a:ext cx="482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VP </a:t>
            </a:r>
            <a:r>
              <a:rPr lang="fr-FR" dirty="0" err="1"/>
              <a:t>accepted</a:t>
            </a:r>
            <a:r>
              <a:rPr lang="fr-FR" dirty="0"/>
              <a:t> </a:t>
            </a:r>
            <a:r>
              <a:rPr lang="fr-FR" sz="1400" dirty="0"/>
              <a:t>(for the PD part, </a:t>
            </a:r>
            <a:r>
              <a:rPr lang="fr-FR" sz="1400" dirty="0" err="1"/>
              <a:t>same</a:t>
            </a:r>
            <a:r>
              <a:rPr lang="fr-FR" sz="1400" dirty="0"/>
              <a:t> process for </a:t>
            </a:r>
            <a:r>
              <a:rPr lang="fr-FR" sz="1400" dirty="0" err="1"/>
              <a:t>each</a:t>
            </a:r>
            <a:r>
              <a:rPr lang="fr-FR" sz="1400" dirty="0"/>
              <a:t> output)</a:t>
            </a:r>
            <a:endParaRPr lang="fr-FR" dirty="0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7DCC9790-7857-4F27-8A88-23A989F96E88}"/>
              </a:ext>
            </a:extLst>
          </p:cNvPr>
          <p:cNvSpPr txBox="1"/>
          <p:nvPr/>
        </p:nvSpPr>
        <p:spPr>
          <a:xfrm>
            <a:off x="6634614" y="1597622"/>
            <a:ext cx="197528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/>
              <a:t>Draw</a:t>
            </a:r>
            <a:r>
              <a:rPr lang="fr-FR" dirty="0"/>
              <a:t> a QSP model </a:t>
            </a:r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D0462AF2-1207-4BA9-AE20-C00A32AE1C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7295" y="131769"/>
            <a:ext cx="1916863" cy="1406037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9F8B7CCD-3FAB-4839-94AD-C68722F645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8397" y="51088"/>
            <a:ext cx="1975285" cy="144889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698112A-ABB0-4F11-9B26-FA542D915826}"/>
              </a:ext>
            </a:extLst>
          </p:cNvPr>
          <p:cNvSpPr txBox="1"/>
          <p:nvPr/>
        </p:nvSpPr>
        <p:spPr>
          <a:xfrm>
            <a:off x="7130464" y="19598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k2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26BF3B8-6999-48AA-B8C7-5C71C011EB77}"/>
              </a:ext>
            </a:extLst>
          </p:cNvPr>
          <p:cNvSpPr txBox="1"/>
          <p:nvPr/>
        </p:nvSpPr>
        <p:spPr>
          <a:xfrm>
            <a:off x="10257802" y="133688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lambda0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52443063-34D3-4D70-BE42-859DD1D01E82}"/>
              </a:ext>
            </a:extLst>
          </p:cNvPr>
          <p:cNvCxnSpPr>
            <a:cxnSpLocks/>
          </p:cNvCxnSpPr>
          <p:nvPr/>
        </p:nvCxnSpPr>
        <p:spPr>
          <a:xfrm>
            <a:off x="11769671" y="4036541"/>
            <a:ext cx="0" cy="3624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A7450F89-3F3B-48C8-9E33-62A6D7974772}"/>
              </a:ext>
            </a:extLst>
          </p:cNvPr>
          <p:cNvCxnSpPr>
            <a:cxnSpLocks/>
          </p:cNvCxnSpPr>
          <p:nvPr/>
        </p:nvCxnSpPr>
        <p:spPr>
          <a:xfrm flipH="1">
            <a:off x="11674115" y="4036541"/>
            <a:ext cx="23505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1AAE4FE2-D265-4F1C-90E1-8FECC1EB7A6C}"/>
              </a:ext>
            </a:extLst>
          </p:cNvPr>
          <p:cNvCxnSpPr>
            <a:cxnSpLocks/>
          </p:cNvCxnSpPr>
          <p:nvPr/>
        </p:nvCxnSpPr>
        <p:spPr>
          <a:xfrm flipV="1">
            <a:off x="11791644" y="4587081"/>
            <a:ext cx="0" cy="3659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A2AB7D6E-D34B-4E4B-9332-3128D5BBFADE}"/>
              </a:ext>
            </a:extLst>
          </p:cNvPr>
          <p:cNvCxnSpPr>
            <a:cxnSpLocks/>
          </p:cNvCxnSpPr>
          <p:nvPr/>
        </p:nvCxnSpPr>
        <p:spPr>
          <a:xfrm flipH="1">
            <a:off x="11690591" y="4953000"/>
            <a:ext cx="23505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066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A32D278-2B3D-4513-B9D8-6F42E27F4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112" y="621232"/>
            <a:ext cx="3609524" cy="264761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C8F5F5F-28A9-4D21-95BB-84FEFD4BEE74}"/>
              </a:ext>
            </a:extLst>
          </p:cNvPr>
          <p:cNvSpPr txBox="1"/>
          <p:nvPr/>
        </p:nvSpPr>
        <p:spPr>
          <a:xfrm>
            <a:off x="5128846" y="177788"/>
            <a:ext cx="152157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K1 </a:t>
            </a:r>
            <a:r>
              <a:rPr lang="fr-FR">
                <a:solidFill>
                  <a:srgbClr val="FF0000"/>
                </a:solidFill>
              </a:rPr>
              <a:t>removed!! 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626C778-E5FC-4853-B68C-8F615149864C}"/>
              </a:ext>
            </a:extLst>
          </p:cNvPr>
          <p:cNvSpPr txBox="1"/>
          <p:nvPr/>
        </p:nvSpPr>
        <p:spPr>
          <a:xfrm>
            <a:off x="9563100" y="177788"/>
            <a:ext cx="40588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k2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6A82519-37D9-412A-87A4-E6B7B612B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531" y="4006271"/>
            <a:ext cx="3609524" cy="2647619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1A82546A-369A-4E5D-A7D7-2B3A79BCE195}"/>
              </a:ext>
            </a:extLst>
          </p:cNvPr>
          <p:cNvSpPr txBox="1"/>
          <p:nvPr/>
        </p:nvSpPr>
        <p:spPr>
          <a:xfrm>
            <a:off x="5457911" y="3630061"/>
            <a:ext cx="100380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lambda0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467FC525-187E-4CA0-91DB-3D4E7E516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811" y="4210381"/>
            <a:ext cx="3609524" cy="2647619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16364062-8633-4738-886D-5F46295B395F}"/>
              </a:ext>
            </a:extLst>
          </p:cNvPr>
          <p:cNvSpPr txBox="1"/>
          <p:nvPr/>
        </p:nvSpPr>
        <p:spPr>
          <a:xfrm>
            <a:off x="9339622" y="3687750"/>
            <a:ext cx="100380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lambda1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1A0898D-814F-4380-986A-E0861F30288F}"/>
              </a:ext>
            </a:extLst>
          </p:cNvPr>
          <p:cNvSpPr txBox="1"/>
          <p:nvPr/>
        </p:nvSpPr>
        <p:spPr>
          <a:xfrm>
            <a:off x="235364" y="751344"/>
            <a:ext cx="28230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The </a:t>
            </a:r>
            <a:r>
              <a:rPr lang="fr-FR" sz="2400" dirty="0" err="1"/>
              <a:t>whole</a:t>
            </a:r>
            <a:r>
              <a:rPr lang="fr-FR" sz="2400" dirty="0"/>
              <a:t> </a:t>
            </a:r>
            <a:r>
              <a:rPr lang="fr-FR" sz="2400" dirty="0" err="1"/>
              <a:t>mechanism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dependant</a:t>
            </a:r>
            <a:r>
              <a:rPr lang="fr-FR" sz="2400" dirty="0"/>
              <a:t> on </a:t>
            </a:r>
            <a:r>
              <a:rPr lang="fr-FR" sz="2400" dirty="0" err="1"/>
              <a:t>parameters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 err="1"/>
              <a:t>predictible</a:t>
            </a:r>
            <a:r>
              <a:rPr lang="fr-FR" sz="2400" dirty="0"/>
              <a:t> variation </a:t>
            </a:r>
            <a:r>
              <a:rPr lang="fr-FR" sz="2400" dirty="0" err="1"/>
              <a:t>across</a:t>
            </a:r>
            <a:r>
              <a:rPr lang="fr-FR" sz="2400" dirty="0"/>
              <a:t> time</a:t>
            </a:r>
          </a:p>
        </p:txBody>
      </p:sp>
      <p:sp>
        <p:nvSpPr>
          <p:cNvPr id="21" name="Accolade ouvrante 20">
            <a:extLst>
              <a:ext uri="{FF2B5EF4-FFF2-40B4-BE49-F238E27FC236}">
                <a16:creationId xmlns:a16="http://schemas.microsoft.com/office/drawing/2014/main" id="{A3169E7E-B831-4374-8743-C1BFB582CE41}"/>
              </a:ext>
            </a:extLst>
          </p:cNvPr>
          <p:cNvSpPr/>
          <p:nvPr/>
        </p:nvSpPr>
        <p:spPr>
          <a:xfrm>
            <a:off x="2724981" y="408428"/>
            <a:ext cx="1620568" cy="5720846"/>
          </a:xfrm>
          <a:prstGeom prst="leftBrace">
            <a:avLst>
              <a:gd name="adj1" fmla="val 8333"/>
              <a:gd name="adj2" fmla="val 333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CEC71A21-617C-4CE7-9C9D-45CB84AD3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851" y="3687750"/>
            <a:ext cx="2937924" cy="2154994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ACB5D2BB-4D1E-4F2D-A569-14D0E4D40D01}"/>
              </a:ext>
            </a:extLst>
          </p:cNvPr>
          <p:cNvSpPr txBox="1"/>
          <p:nvPr/>
        </p:nvSpPr>
        <p:spPr>
          <a:xfrm>
            <a:off x="30165" y="5986116"/>
            <a:ext cx="4210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ffective</a:t>
            </a:r>
            <a:r>
              <a:rPr lang="fr-FR" dirty="0"/>
              <a:t> for </a:t>
            </a:r>
            <a:r>
              <a:rPr lang="fr-FR" dirty="0" err="1"/>
              <a:t>parameters</a:t>
            </a:r>
            <a:r>
              <a:rPr lang="fr-FR" dirty="0"/>
              <a:t> like 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Interest</a:t>
            </a:r>
            <a:r>
              <a:rPr lang="fr-FR" dirty="0"/>
              <a:t> of  </a:t>
            </a:r>
            <a:r>
              <a:rPr lang="fr-FR" dirty="0" err="1"/>
              <a:t>coding</a:t>
            </a:r>
            <a:r>
              <a:rPr lang="fr-FR" dirty="0"/>
              <a:t> in ke and not Cl for Vd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82DE9C5D-B316-45E5-9E33-8051A095F2D8}"/>
              </a:ext>
            </a:extLst>
          </p:cNvPr>
          <p:cNvSpPr txBox="1"/>
          <p:nvPr/>
        </p:nvSpPr>
        <p:spPr>
          <a:xfrm>
            <a:off x="7719055" y="2546316"/>
            <a:ext cx="42813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Vd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8FEAE54-F331-41BB-94A0-DB0DA18AA2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1883" y="798218"/>
            <a:ext cx="3278426" cy="249588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BD12E8D-173B-4AA7-AF18-354174CE33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8076" y="3170140"/>
            <a:ext cx="2243341" cy="14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627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85A5495-A256-48A1-84AA-8C72ADF8013C}"/>
              </a:ext>
            </a:extLst>
          </p:cNvPr>
          <p:cNvSpPr txBox="1"/>
          <p:nvPr/>
        </p:nvSpPr>
        <p:spPr>
          <a:xfrm>
            <a:off x="117437" y="901700"/>
            <a:ext cx="702948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2800" dirty="0"/>
          </a:p>
          <a:p>
            <a:r>
              <a:rPr lang="fr-FR" sz="2800" dirty="0"/>
              <a:t>POC </a:t>
            </a:r>
            <a:r>
              <a:rPr lang="fr-FR" sz="2800" dirty="0" err="1"/>
              <a:t>with</a:t>
            </a:r>
            <a:r>
              <a:rPr lang="fr-FR" sz="2800" dirty="0"/>
              <a:t> </a:t>
            </a:r>
            <a:r>
              <a:rPr lang="fr-FR" sz="2800" dirty="0" err="1"/>
              <a:t>two</a:t>
            </a:r>
            <a:r>
              <a:rPr lang="fr-FR" sz="2800" dirty="0"/>
              <a:t> </a:t>
            </a:r>
            <a:r>
              <a:rPr lang="fr-FR" sz="2800" dirty="0" err="1"/>
              <a:t>compartments</a:t>
            </a:r>
            <a:r>
              <a:rPr lang="fr-FR" sz="2800" dirty="0"/>
              <a:t> (lambda0 and k2)</a:t>
            </a:r>
          </a:p>
          <a:p>
            <a:endParaRPr lang="fr-FR" sz="28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EB6135F-01E4-45F8-9D52-2D84FF661C5C}"/>
              </a:ext>
            </a:extLst>
          </p:cNvPr>
          <p:cNvSpPr txBox="1"/>
          <p:nvPr/>
        </p:nvSpPr>
        <p:spPr>
          <a:xfrm>
            <a:off x="1746231" y="2428039"/>
            <a:ext cx="377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Step</a:t>
            </a:r>
            <a:r>
              <a:rPr lang="fr-FR" b="1" dirty="0"/>
              <a:t> 1: </a:t>
            </a:r>
            <a:r>
              <a:rPr lang="fr-FR" b="1" dirty="0" err="1"/>
              <a:t>create</a:t>
            </a:r>
            <a:r>
              <a:rPr lang="fr-FR" b="1" dirty="0"/>
              <a:t>  176 VP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05D06AE-48B4-4349-B2CA-F42F9B7DD93F}"/>
              </a:ext>
            </a:extLst>
          </p:cNvPr>
          <p:cNvSpPr txBox="1"/>
          <p:nvPr/>
        </p:nvSpPr>
        <p:spPr>
          <a:xfrm>
            <a:off x="1140361" y="2853338"/>
            <a:ext cx="399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11 value k2 (</a:t>
            </a:r>
            <a:r>
              <a:rPr lang="fr-FR" dirty="0" err="1"/>
              <a:t>from</a:t>
            </a:r>
            <a:r>
              <a:rPr lang="fr-FR" dirty="0"/>
              <a:t> 0 to 20  by 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16 values of lambda0 (</a:t>
            </a:r>
            <a:r>
              <a:rPr lang="fr-FR" dirty="0" err="1"/>
              <a:t>from</a:t>
            </a:r>
            <a:r>
              <a:rPr lang="fr-FR" dirty="0"/>
              <a:t> 0 to 0,16)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FEEF136-FFFA-4DE6-AC48-81CD07FECA23}"/>
              </a:ext>
            </a:extLst>
          </p:cNvPr>
          <p:cNvSpPr txBox="1"/>
          <p:nvPr/>
        </p:nvSpPr>
        <p:spPr>
          <a:xfrm flipH="1">
            <a:off x="5067195" y="2668672"/>
            <a:ext cx="2308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(</a:t>
            </a:r>
            <a:r>
              <a:rPr lang="fr-FR" dirty="0" err="1"/>
              <a:t>Took</a:t>
            </a:r>
            <a:r>
              <a:rPr lang="fr-FR" dirty="0"/>
              <a:t>  1.31 sec)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87F87FE-FB18-46BE-BEA5-06E1AB2A9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883" y="3288348"/>
            <a:ext cx="3749490" cy="335238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E604DEB-92D3-492A-8AE2-3A907A7E4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97" y="3746500"/>
            <a:ext cx="2651667" cy="2894231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614E6940-6296-44BC-8E68-2AA7AFCCE68E}"/>
              </a:ext>
            </a:extLst>
          </p:cNvPr>
          <p:cNvSpPr txBox="1"/>
          <p:nvPr/>
        </p:nvSpPr>
        <p:spPr>
          <a:xfrm>
            <a:off x="3886200" y="4394200"/>
            <a:ext cx="1904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Step2: analyse </a:t>
            </a:r>
            <a:r>
              <a:rPr lang="fr-FR" b="1" dirty="0" err="1"/>
              <a:t>res</a:t>
            </a:r>
            <a:endParaRPr lang="fr-FR" b="1" dirty="0"/>
          </a:p>
          <a:p>
            <a:endParaRPr lang="fr-FR" dirty="0"/>
          </a:p>
          <a:p>
            <a:r>
              <a:rPr lang="fr-FR" dirty="0"/>
              <a:t>104 </a:t>
            </a:r>
            <a:r>
              <a:rPr lang="fr-FR" dirty="0" err="1"/>
              <a:t>accepted</a:t>
            </a:r>
            <a:endParaRPr lang="fr-FR" dirty="0"/>
          </a:p>
          <a:p>
            <a:r>
              <a:rPr lang="fr-FR" dirty="0"/>
              <a:t>62 </a:t>
            </a:r>
            <a:r>
              <a:rPr lang="fr-FR" dirty="0" err="1"/>
              <a:t>refued</a:t>
            </a:r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4F18B668-0557-46EE-9AD8-A2C41103A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5816" y="353025"/>
            <a:ext cx="3583883" cy="268497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ABCB1253-1554-4A6E-B92C-21466DDD5781}"/>
              </a:ext>
            </a:extLst>
          </p:cNvPr>
          <p:cNvSpPr txBox="1"/>
          <p:nvPr/>
        </p:nvSpPr>
        <p:spPr>
          <a:xfrm>
            <a:off x="9211901" y="-16307"/>
            <a:ext cx="67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Data 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BC0BE31-9560-475C-B377-7BB7CEC11DFA}"/>
              </a:ext>
            </a:extLst>
          </p:cNvPr>
          <p:cNvSpPr txBox="1"/>
          <p:nvPr/>
        </p:nvSpPr>
        <p:spPr>
          <a:xfrm>
            <a:off x="9258970" y="2924103"/>
            <a:ext cx="939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First VP </a:t>
            </a:r>
          </a:p>
        </p:txBody>
      </p:sp>
    </p:spTree>
    <p:extLst>
      <p:ext uri="{BB962C8B-B14F-4D97-AF65-F5344CB8AC3E}">
        <p14:creationId xmlns:p14="http://schemas.microsoft.com/office/powerpoint/2010/main" val="384569319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953</TotalTime>
  <Words>1156</Words>
  <Application>Microsoft Office PowerPoint</Application>
  <PresentationFormat>Grand écran</PresentationFormat>
  <Paragraphs>254</Paragraphs>
  <Slides>40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Helvetica</vt:lpstr>
      <vt:lpstr>Helvetica </vt:lpstr>
      <vt:lpstr>Thème Office</vt:lpstr>
      <vt:lpstr>Algorithm to quickly reject unphysiological virtual patient by exploiting parameter time-constant impact on observations.</vt:lpstr>
      <vt:lpstr>Présentation PowerPoint</vt:lpstr>
      <vt:lpstr>Présentation PowerPoint</vt:lpstr>
      <vt:lpstr>Présentation PowerPoint</vt:lpstr>
      <vt:lpstr>Digital twins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Single vs multiple time points</vt:lpstr>
      <vt:lpstr>Présentation PowerPoint</vt:lpstr>
      <vt:lpstr>Présentation PowerPoint</vt:lpstr>
      <vt:lpstr>Single vs multiple YTYPE</vt:lpstr>
      <vt:lpstr>Green filter (currently disabled)</vt:lpstr>
      <vt:lpstr>Filtre reduction</vt:lpstr>
      <vt:lpstr>What impacts the peformances? </vt:lpstr>
      <vt:lpstr>Présentation PowerPoint</vt:lpstr>
      <vt:lpstr>Localisation of rare virtual patients</vt:lpstr>
      <vt:lpstr>Présentation PowerPoint</vt:lpstr>
      <vt:lpstr>Présentation PowerPoint</vt:lpstr>
      <vt:lpstr>Algorithm under construction</vt:lpstr>
      <vt:lpstr>Etude param utilisable</vt:lpstr>
      <vt:lpstr>Présentation PowerPoint</vt:lpstr>
      <vt:lpstr>Sequestration</vt:lpstr>
      <vt:lpstr>Administration</vt:lpstr>
      <vt:lpstr>Homeostasie </vt:lpstr>
      <vt:lpstr>Homeostasie decrease kin </vt:lpstr>
      <vt:lpstr>Elimination dans le sdeux </vt:lpstr>
      <vt:lpstr>Présentation PowerPoint</vt:lpstr>
      <vt:lpstr>Elimination dans le sdeux </vt:lpstr>
      <vt:lpstr>Backup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 to quickly reject unphysiological virtual patient by exploiting parameter time-constant impact on observations.</dc:title>
  <dc:creator>Thibaud Derippe</dc:creator>
  <cp:lastModifiedBy>Thibaud Derippe</cp:lastModifiedBy>
  <cp:revision>92</cp:revision>
  <dcterms:created xsi:type="dcterms:W3CDTF">2022-03-02T23:10:29Z</dcterms:created>
  <dcterms:modified xsi:type="dcterms:W3CDTF">2022-03-11T21:28:47Z</dcterms:modified>
</cp:coreProperties>
</file>